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50" d="100"/>
          <a:sy n="50" d="100"/>
        </p:scale>
        <p:origin x="586" y="7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88E6-1124-5019-899D-823A0CC344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0003BB44-B208-2D4C-6374-16D6D95CA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F2838202-26B3-4A46-8CAB-67C0C7A2AF56}"/>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3B05BEFE-D11F-026C-A95E-0D0AB5358A3A}"/>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95A49398-3F6D-6DF6-ED30-6471183FC2F4}"/>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354266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C6D2-213A-011C-CC8B-3F699429C70F}"/>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91545EDE-1FB4-B6BB-9CF5-7FBFD95AA1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B351467-A5AE-28A2-BD93-7B3572E69229}"/>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1B41D8AE-DC95-CAED-634E-3290E806FD0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0C8369A-5499-9CC0-CE38-4CD68E6F144E}"/>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63016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F033B4-4A97-7D3A-9671-B7CE36C72B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32DC9C40-8548-0D3D-66A6-BC0B4EBBD3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79CC011-1079-7F67-F364-0AED84FED786}"/>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6F95CD07-9F61-8E9E-88E9-F18AFB8B73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4A042FF-8799-B439-485B-0BFC0BEE0DF9}"/>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155499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8245-7A3D-B1BB-ED3C-31ABC793100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E2F31D94-04F6-1D46-007C-6E3BA0E67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0957D9F-2ED5-A63B-53AD-D704F241BBA1}"/>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11C88840-8D96-D8AD-B0FA-F9BCBA26828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EE5A522-82B5-29A1-4B99-43318BF63077}"/>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165704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4C24-80AD-F6AB-4839-52110897A0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1ADD83-D0DA-2E1F-4AD0-F4691A5BFE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401E8-5F03-4B80-8F3F-382BCAA5F473}"/>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18DCA9B4-915F-4A2E-A073-88C64DE42A7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D7ACBE1-EAC3-6383-FF89-3988ADF4E69F}"/>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1387283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4795-625C-87AB-03C8-483A8B4FE48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27BCC50B-A7B3-BDD1-A526-BE026846D8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9D7CE484-D1DE-2772-F83F-C4F67C404A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EE140AF7-AAEC-36B4-7B3A-0D18A2310BCF}"/>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6" name="Footer Placeholder 5">
            <a:extLst>
              <a:ext uri="{FF2B5EF4-FFF2-40B4-BE49-F238E27FC236}">
                <a16:creationId xmlns:a16="http://schemas.microsoft.com/office/drawing/2014/main" id="{4F505550-7644-85EC-C590-8A1AC2554AC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64A9741-E636-0776-7824-A54CDC78ADC3}"/>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367863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BF89-30EE-B045-ECB7-6BE0B224BE89}"/>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156A0168-8B87-FB2C-8028-33C470701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3534CA-749A-29AB-0338-5798CC6BEC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504FAF0-3150-7963-7B2E-413057C3B6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E87E7-5E63-8887-7212-47E5223870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148609FE-ECE0-FD01-2133-D92BB003FA0F}"/>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8" name="Footer Placeholder 7">
            <a:extLst>
              <a:ext uri="{FF2B5EF4-FFF2-40B4-BE49-F238E27FC236}">
                <a16:creationId xmlns:a16="http://schemas.microsoft.com/office/drawing/2014/main" id="{0759136F-E2B2-5DC9-1FAB-29049BDEF578}"/>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A4816A1E-8550-44B0-0060-E4A1DB6E2E29}"/>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379824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329E-4391-F992-5C2A-B366D09F45FF}"/>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4D42905-764F-FD90-79C9-254875D98C83}"/>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4" name="Footer Placeholder 3">
            <a:extLst>
              <a:ext uri="{FF2B5EF4-FFF2-40B4-BE49-F238E27FC236}">
                <a16:creationId xmlns:a16="http://schemas.microsoft.com/office/drawing/2014/main" id="{298009F1-FFB3-EF44-F9A8-B08CE71995DA}"/>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D0221F0B-083B-905E-E050-DFA3FDF938DB}"/>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336607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65060-28F6-D9AD-7B79-9DCE1EF611C6}"/>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3" name="Footer Placeholder 2">
            <a:extLst>
              <a:ext uri="{FF2B5EF4-FFF2-40B4-BE49-F238E27FC236}">
                <a16:creationId xmlns:a16="http://schemas.microsoft.com/office/drawing/2014/main" id="{05749C52-DB0A-93C8-9E70-00DC417E2DFB}"/>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4C89DBFB-8187-1A61-64FC-24A2D610BFC6}"/>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410245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1469-4418-950E-C67D-E8A786FD5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2846519A-E3F1-F4CE-92D3-ADE15FBAF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2F0A4509-6A3B-B2DE-2F69-021D1C4D7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B4C2C-8372-0552-6D6E-1B5A3DD59D37}"/>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6" name="Footer Placeholder 5">
            <a:extLst>
              <a:ext uri="{FF2B5EF4-FFF2-40B4-BE49-F238E27FC236}">
                <a16:creationId xmlns:a16="http://schemas.microsoft.com/office/drawing/2014/main" id="{E8FAD857-EC10-5419-CBE3-9AED9C553FD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D2199E0-6316-8464-AE49-9D8428713BBA}"/>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291391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754-F945-FC65-7993-2ECCCDBB4F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DBDF898E-3345-1FF6-3EC4-690B8F143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831602AF-DE6B-55E1-2E63-74892577F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088C5-582F-6574-D920-4A777D5EF961}"/>
              </a:ext>
            </a:extLst>
          </p:cNvPr>
          <p:cNvSpPr>
            <a:spLocks noGrp="1"/>
          </p:cNvSpPr>
          <p:nvPr>
            <p:ph type="dt" sz="half" idx="10"/>
          </p:nvPr>
        </p:nvSpPr>
        <p:spPr/>
        <p:txBody>
          <a:bodyPr/>
          <a:lstStyle/>
          <a:p>
            <a:fld id="{ABEF6B1B-1CDD-4219-8E7F-51F2C9E5CCE7}" type="datetimeFigureOut">
              <a:rPr lang="es-ES" smtClean="0"/>
              <a:t>21/07/2023</a:t>
            </a:fld>
            <a:endParaRPr lang="es-ES"/>
          </a:p>
        </p:txBody>
      </p:sp>
      <p:sp>
        <p:nvSpPr>
          <p:cNvPr id="6" name="Footer Placeholder 5">
            <a:extLst>
              <a:ext uri="{FF2B5EF4-FFF2-40B4-BE49-F238E27FC236}">
                <a16:creationId xmlns:a16="http://schemas.microsoft.com/office/drawing/2014/main" id="{BD0A68A6-B515-CA96-F76F-0C942443615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D2A6204-9504-257A-184C-374EB180599E}"/>
              </a:ext>
            </a:extLst>
          </p:cNvPr>
          <p:cNvSpPr>
            <a:spLocks noGrp="1"/>
          </p:cNvSpPr>
          <p:nvPr>
            <p:ph type="sldNum" sz="quarter" idx="12"/>
          </p:nvPr>
        </p:nvSpPr>
        <p:spPr/>
        <p:txBody>
          <a:bodyPr/>
          <a:lstStyle/>
          <a:p>
            <a:fld id="{C8979FDD-F06B-4C57-A399-B16B56F76036}" type="slidenum">
              <a:rPr lang="es-ES" smtClean="0"/>
              <a:t>‹#›</a:t>
            </a:fld>
            <a:endParaRPr lang="es-ES"/>
          </a:p>
        </p:txBody>
      </p:sp>
    </p:spTree>
    <p:extLst>
      <p:ext uri="{BB962C8B-B14F-4D97-AF65-F5344CB8AC3E}">
        <p14:creationId xmlns:p14="http://schemas.microsoft.com/office/powerpoint/2010/main" val="275490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1A44D-420B-8CB2-6155-1E53D477A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3B8CAB4-98A9-A11A-7C49-CC3213EB08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9A5C54E-235B-2597-CA51-729DB32A1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F6B1B-1CDD-4219-8E7F-51F2C9E5CCE7}" type="datetimeFigureOut">
              <a:rPr lang="es-ES" smtClean="0"/>
              <a:t>21/07/2023</a:t>
            </a:fld>
            <a:endParaRPr lang="es-ES"/>
          </a:p>
        </p:txBody>
      </p:sp>
      <p:sp>
        <p:nvSpPr>
          <p:cNvPr id="5" name="Footer Placeholder 4">
            <a:extLst>
              <a:ext uri="{FF2B5EF4-FFF2-40B4-BE49-F238E27FC236}">
                <a16:creationId xmlns:a16="http://schemas.microsoft.com/office/drawing/2014/main" id="{85889C6F-00F2-CB3C-EFD5-6EC961806E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1CB70B57-C341-15FA-69F4-E35290C303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79FDD-F06B-4C57-A399-B16B56F76036}" type="slidenum">
              <a:rPr lang="es-ES" smtClean="0"/>
              <a:t>‹#›</a:t>
            </a:fld>
            <a:endParaRPr lang="es-ES"/>
          </a:p>
        </p:txBody>
      </p:sp>
    </p:spTree>
    <p:extLst>
      <p:ext uri="{BB962C8B-B14F-4D97-AF65-F5344CB8AC3E}">
        <p14:creationId xmlns:p14="http://schemas.microsoft.com/office/powerpoint/2010/main" val="596973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hyperlink" Target="https://final-project-book-recommendationgi-goodreads.streamlit.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fif"/><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cid:ii_lkazzkd05"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cid:ii_lkb02gc79" TargetMode="External"/><Relationship Id="rId5" Type="http://schemas.openxmlformats.org/officeDocument/2006/relationships/image" Target="cid:ii_lkazzcaz4"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cid:ii_lkb01yee8"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open books on a bed&#10;&#10;Description automatically generated">
            <a:extLst>
              <a:ext uri="{FF2B5EF4-FFF2-40B4-BE49-F238E27FC236}">
                <a16:creationId xmlns:a16="http://schemas.microsoft.com/office/drawing/2014/main" id="{E9FE2EAF-DED7-240A-20C8-C2448BFF4D3E}"/>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32" name="Título 1">
            <a:extLst>
              <a:ext uri="{FF2B5EF4-FFF2-40B4-BE49-F238E27FC236}">
                <a16:creationId xmlns:a16="http://schemas.microsoft.com/office/drawing/2014/main" id="{0510EF54-2452-F6EE-A9D2-54E007EF56AF}"/>
              </a:ext>
            </a:extLst>
          </p:cNvPr>
          <p:cNvSpPr txBox="1">
            <a:spLocks/>
          </p:cNvSpPr>
          <p:nvPr/>
        </p:nvSpPr>
        <p:spPr>
          <a:xfrm>
            <a:off x="29496" y="17463"/>
            <a:ext cx="10579100"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7200" dirty="0" err="1">
                <a:solidFill>
                  <a:schemeClr val="bg1"/>
                </a:solidFill>
                <a:latin typeface="Segoe Print" panose="02000600000000000000" pitchFamily="2" charset="0"/>
              </a:rPr>
              <a:t>LitPicks</a:t>
            </a:r>
            <a:endParaRPr lang="es-ES" sz="7200" dirty="0">
              <a:solidFill>
                <a:schemeClr val="bg1"/>
              </a:solidFill>
              <a:latin typeface="Segoe Print" panose="02000600000000000000" pitchFamily="2" charset="0"/>
            </a:endParaRPr>
          </a:p>
        </p:txBody>
      </p:sp>
      <p:sp>
        <p:nvSpPr>
          <p:cNvPr id="33" name="CuadroTexto 5">
            <a:extLst>
              <a:ext uri="{FF2B5EF4-FFF2-40B4-BE49-F238E27FC236}">
                <a16:creationId xmlns:a16="http://schemas.microsoft.com/office/drawing/2014/main" id="{2B3A9F21-C51A-17B9-F241-A8F764A4AB46}"/>
              </a:ext>
            </a:extLst>
          </p:cNvPr>
          <p:cNvSpPr txBox="1"/>
          <p:nvPr/>
        </p:nvSpPr>
        <p:spPr>
          <a:xfrm>
            <a:off x="2528227" y="5597707"/>
            <a:ext cx="7688062" cy="369332"/>
          </a:xfrm>
          <a:prstGeom prst="rect">
            <a:avLst/>
          </a:prstGeom>
          <a:noFill/>
        </p:spPr>
        <p:txBody>
          <a:bodyPr wrap="square" rtlCol="0">
            <a:spAutoFit/>
          </a:bodyPr>
          <a:lstStyle/>
          <a:p>
            <a:r>
              <a:rPr lang="es-ES" dirty="0">
                <a:solidFill>
                  <a:schemeClr val="bg1"/>
                </a:solidFill>
                <a:latin typeface="Segoe Print" panose="02000600000000000000" pitchFamily="2" charset="0"/>
              </a:rPr>
              <a:t>Margarita Montenegro Villalba</a:t>
            </a:r>
          </a:p>
        </p:txBody>
      </p:sp>
      <p:sp>
        <p:nvSpPr>
          <p:cNvPr id="34" name="CuadroTexto 6">
            <a:extLst>
              <a:ext uri="{FF2B5EF4-FFF2-40B4-BE49-F238E27FC236}">
                <a16:creationId xmlns:a16="http://schemas.microsoft.com/office/drawing/2014/main" id="{FCDE7D85-1C3C-59A5-2A49-97E0C0E7BD1A}"/>
              </a:ext>
            </a:extLst>
          </p:cNvPr>
          <p:cNvSpPr txBox="1"/>
          <p:nvPr/>
        </p:nvSpPr>
        <p:spPr>
          <a:xfrm>
            <a:off x="2528227" y="6245206"/>
            <a:ext cx="7688062" cy="369332"/>
          </a:xfrm>
          <a:prstGeom prst="rect">
            <a:avLst/>
          </a:prstGeom>
          <a:noFill/>
        </p:spPr>
        <p:txBody>
          <a:bodyPr wrap="square" rtlCol="0">
            <a:spAutoFit/>
          </a:bodyPr>
          <a:lstStyle/>
          <a:p>
            <a:r>
              <a:rPr lang="es-ES" dirty="0" err="1">
                <a:solidFill>
                  <a:schemeClr val="bg1"/>
                </a:solidFill>
                <a:latin typeface="Segoe Print" panose="02000600000000000000" pitchFamily="2" charset="0"/>
              </a:rPr>
              <a:t>july</a:t>
            </a:r>
            <a:r>
              <a:rPr lang="es-ES" dirty="0">
                <a:solidFill>
                  <a:schemeClr val="bg1"/>
                </a:solidFill>
                <a:latin typeface="Segoe Print" panose="02000600000000000000" pitchFamily="2" charset="0"/>
              </a:rPr>
              <a:t> 2023</a:t>
            </a:r>
          </a:p>
        </p:txBody>
      </p:sp>
      <p:pic>
        <p:nvPicPr>
          <p:cNvPr id="35" name="Imagen 8" descr="Una mano muestra un objeto en la mano&#10;&#10;Descripción generada automáticamente con confianza media">
            <a:extLst>
              <a:ext uri="{FF2B5EF4-FFF2-40B4-BE49-F238E27FC236}">
                <a16:creationId xmlns:a16="http://schemas.microsoft.com/office/drawing/2014/main" id="{F3B58B7E-11C4-A5EE-5857-062AF4798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6708">
            <a:off x="5278932" y="-862136"/>
            <a:ext cx="3458869" cy="5190330"/>
          </a:xfrm>
          <a:prstGeom prst="rect">
            <a:avLst/>
          </a:prstGeom>
        </p:spPr>
      </p:pic>
      <p:pic>
        <p:nvPicPr>
          <p:cNvPr id="36" name="Imagen 9" descr="Una mano muestra un objeto en la mano&#10;&#10;Descripción generada automáticamente con confianza media">
            <a:extLst>
              <a:ext uri="{FF2B5EF4-FFF2-40B4-BE49-F238E27FC236}">
                <a16:creationId xmlns:a16="http://schemas.microsoft.com/office/drawing/2014/main" id="{5CCC7FB5-8266-8907-B672-F95DF4D387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6708">
            <a:off x="3065536" y="4261163"/>
            <a:ext cx="3144426" cy="4718482"/>
          </a:xfrm>
          <a:prstGeom prst="rect">
            <a:avLst/>
          </a:prstGeom>
        </p:spPr>
      </p:pic>
      <p:pic>
        <p:nvPicPr>
          <p:cNvPr id="37" name="Imagen 13" descr="Una mano muestra un objeto en la mano&#10;&#10;Descripción generada automáticamente con confianza media">
            <a:extLst>
              <a:ext uri="{FF2B5EF4-FFF2-40B4-BE49-F238E27FC236}">
                <a16:creationId xmlns:a16="http://schemas.microsoft.com/office/drawing/2014/main" id="{4355CA81-2AEE-48E3-9AF8-5DFAB6194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44966">
            <a:off x="4718021" y="4988736"/>
            <a:ext cx="2513618" cy="3771900"/>
          </a:xfrm>
          <a:prstGeom prst="rect">
            <a:avLst/>
          </a:prstGeom>
        </p:spPr>
      </p:pic>
      <p:sp>
        <p:nvSpPr>
          <p:cNvPr id="40" name="Bocadillo nube: nube 10">
            <a:extLst>
              <a:ext uri="{FF2B5EF4-FFF2-40B4-BE49-F238E27FC236}">
                <a16:creationId xmlns:a16="http://schemas.microsoft.com/office/drawing/2014/main" id="{79C444CA-7837-6CD2-DA07-49323113E7CD}"/>
              </a:ext>
            </a:extLst>
          </p:cNvPr>
          <p:cNvSpPr/>
          <p:nvPr/>
        </p:nvSpPr>
        <p:spPr>
          <a:xfrm rot="438775">
            <a:off x="7264959" y="1148731"/>
            <a:ext cx="4902269" cy="4009705"/>
          </a:xfrm>
          <a:prstGeom prst="cloudCallout">
            <a:avLst>
              <a:gd name="adj1" fmla="val -64403"/>
              <a:gd name="adj2" fmla="val 1685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11">
            <a:extLst>
              <a:ext uri="{FF2B5EF4-FFF2-40B4-BE49-F238E27FC236}">
                <a16:creationId xmlns:a16="http://schemas.microsoft.com/office/drawing/2014/main" id="{AFEEA031-16E1-C5FE-CD30-A1469AC7C6A1}"/>
              </a:ext>
            </a:extLst>
          </p:cNvPr>
          <p:cNvSpPr txBox="1"/>
          <p:nvPr/>
        </p:nvSpPr>
        <p:spPr>
          <a:xfrm>
            <a:off x="7816645" y="2149194"/>
            <a:ext cx="4183565" cy="2092881"/>
          </a:xfrm>
          <a:prstGeom prst="rect">
            <a:avLst/>
          </a:prstGeom>
          <a:noFill/>
        </p:spPr>
        <p:txBody>
          <a:bodyPr wrap="square" rtlCol="0">
            <a:spAutoFit/>
          </a:bodyPr>
          <a:lstStyle/>
          <a:p>
            <a:r>
              <a:rPr lang="en-US" sz="1400" b="0" i="0" dirty="0">
                <a:solidFill>
                  <a:srgbClr val="1F2328"/>
                </a:solidFill>
                <a:effectLst/>
                <a:latin typeface="Segoe Print" panose="02000600000000000000" pitchFamily="2" charset="0"/>
              </a:rPr>
              <a:t>Welcome to </a:t>
            </a:r>
            <a:r>
              <a:rPr lang="en-US" sz="1400" b="1" i="0" dirty="0" err="1">
                <a:solidFill>
                  <a:srgbClr val="1F2328"/>
                </a:solidFill>
                <a:effectLst/>
                <a:latin typeface="Segoe Print" panose="02000600000000000000" pitchFamily="2" charset="0"/>
              </a:rPr>
              <a:t>LitPicks</a:t>
            </a:r>
            <a:r>
              <a:rPr lang="en-US" sz="1400" b="0" i="0" dirty="0">
                <a:solidFill>
                  <a:srgbClr val="1F2328"/>
                </a:solidFill>
                <a:effectLst/>
                <a:latin typeface="Segoe Print" panose="02000600000000000000" pitchFamily="2" charset="0"/>
              </a:rPr>
              <a:t>, the final project for the Data Analytics Bootcamp. This app is designed to help users discover their next great read by providing personalized book recommendations based on their preferences. The app utilizes web scraping, data cleaning, and </a:t>
            </a:r>
            <a:r>
              <a:rPr lang="en-US" sz="1400" b="0" i="0" dirty="0" err="1">
                <a:solidFill>
                  <a:srgbClr val="1F2328"/>
                </a:solidFill>
                <a:effectLst/>
                <a:latin typeface="Segoe Print" panose="02000600000000000000" pitchFamily="2" charset="0"/>
              </a:rPr>
              <a:t>Streamlit</a:t>
            </a:r>
            <a:r>
              <a:rPr lang="en-US" sz="1400" b="0" i="0" dirty="0">
                <a:solidFill>
                  <a:srgbClr val="1F2328"/>
                </a:solidFill>
                <a:effectLst/>
                <a:latin typeface="Segoe Print" panose="02000600000000000000" pitchFamily="2" charset="0"/>
              </a:rPr>
              <a:t> for the user interface.</a:t>
            </a:r>
            <a:endParaRPr lang="es-ES" sz="1400" dirty="0">
              <a:latin typeface="Segoe Print" panose="02000600000000000000" pitchFamily="2" charset="0"/>
            </a:endParaRPr>
          </a:p>
          <a:p>
            <a:endParaRPr lang="es-ES" dirty="0"/>
          </a:p>
        </p:txBody>
      </p:sp>
      <p:pic>
        <p:nvPicPr>
          <p:cNvPr id="46" name="Picture 45" descr="A screenshot of a book&#10;&#10;Description automatically generated">
            <a:hlinkClick r:id="rId5" highlightClick="1"/>
            <a:extLst>
              <a:ext uri="{FF2B5EF4-FFF2-40B4-BE49-F238E27FC236}">
                <a16:creationId xmlns:a16="http://schemas.microsoft.com/office/drawing/2014/main" id="{45B23FD5-4108-D104-5ED3-1C97255368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6202" y="1541281"/>
            <a:ext cx="6255449" cy="3674499"/>
          </a:xfrm>
          <a:prstGeom prst="rect">
            <a:avLst/>
          </a:prstGeom>
          <a:scene3d>
            <a:camera prst="orthographicFront"/>
            <a:lightRig rig="threePt" dir="t"/>
          </a:scene3d>
          <a:sp3d>
            <a:bevelT/>
          </a:sp3d>
        </p:spPr>
      </p:pic>
    </p:spTree>
    <p:extLst>
      <p:ext uri="{BB962C8B-B14F-4D97-AF65-F5344CB8AC3E}">
        <p14:creationId xmlns:p14="http://schemas.microsoft.com/office/powerpoint/2010/main" val="40721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600"/>
                                  </p:iterate>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0" presetClass="path" presetSubtype="0" decel="23000" fill="hold" nodeType="withEffect">
                                  <p:stCondLst>
                                    <p:cond delay="0"/>
                                  </p:stCondLst>
                                  <p:childTnLst>
                                    <p:animMotion origin="layout" path="M -0.18698 -0.22269 L -0.19258 -0.12084 L -0.17083 -0.18125 L -0.17083 -0.11806 L -0.16198 -0.21551 L -0.14102 -0.20834 L -0.13464 -0.12662 L -0.1556 -0.17686 L -0.12175 -0.17963 L -0.11523 -0.19977 L -0.1168 -0.12385 L -0.1112 -0.21135 L -0.07578 -0.19121 L -0.11367 -0.15255 L -0.05391 -0.17824 L -0.0612 -0.09931 L -0.05234 -0.21852 L -0.01849 -0.16389 L -0.03372 -0.17824 L -0.04271 -0.12963 L -0.0168 -0.13519 L 0.00013 -0.22547 L -0.00234 -0.12246 L 0.00169 -0.14098 L 0.02669 -0.17686 L 0.00573 -0.14954 L 0.02266 -0.12084 L 0.05495 -0.18264 L 0.03633 -0.16528 L 0.0582 -0.13102 L 0.03633 -0.11806 " pathEditMode="relative" rAng="0" ptsTypes="AAAAAAAAAAAAAAAAAAAAAAAAAAAAAAA">
                                      <p:cBhvr>
                                        <p:cTn id="10" dur="5000" fill="hold"/>
                                        <p:tgtEl>
                                          <p:spTgt spid="35"/>
                                        </p:tgtEl>
                                        <p:attrNameLst>
                                          <p:attrName>ppt_x</p:attrName>
                                          <p:attrName>ppt_y</p:attrName>
                                        </p:attrNameLst>
                                      </p:cBhvr>
                                      <p:rCtr x="11979" y="6019"/>
                                    </p:animMotion>
                                  </p:childTnLst>
                                  <p:subTnLst>
                                    <p:set>
                                      <p:cBhvr override="childStyle">
                                        <p:cTn dur="1" fill="hold" display="0" masterRel="sameClick" afterEffect="1">
                                          <p:stCondLst>
                                            <p:cond evt="end" delay="0">
                                              <p:tn val="9"/>
                                            </p:cond>
                                          </p:stCondLst>
                                        </p:cTn>
                                        <p:tgtEl>
                                          <p:spTgt spid="35"/>
                                        </p:tgtEl>
                                        <p:attrNameLst>
                                          <p:attrName>style.visibility</p:attrName>
                                        </p:attrNameLst>
                                      </p:cBhvr>
                                      <p:to>
                                        <p:strVal val="hidden"/>
                                      </p:to>
                                    </p:set>
                                  </p:sub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childTnLst>
                          </p:cTn>
                        </p:par>
                        <p:par>
                          <p:cTn id="14" fill="hold">
                            <p:stCondLst>
                              <p:cond delay="5000"/>
                            </p:stCondLst>
                            <p:childTnLst>
                              <p:par>
                                <p:cTn id="15" presetID="26" presetClass="emph" presetSubtype="0" fill="hold" nodeType="afterEffect">
                                  <p:stCondLst>
                                    <p:cond delay="0"/>
                                  </p:stCondLst>
                                  <p:childTnLst>
                                    <p:animEffect transition="out" filter="fade">
                                      <p:cBhvr>
                                        <p:cTn id="16" dur="1000" tmFilter="0, 0; .2, .5; .8, .5; 1, 0"/>
                                        <p:tgtEl>
                                          <p:spTgt spid="46"/>
                                        </p:tgtEl>
                                      </p:cBhvr>
                                    </p:animEffect>
                                    <p:animScale>
                                      <p:cBhvr>
                                        <p:cTn id="17" dur="500" autoRev="1" fill="hold"/>
                                        <p:tgtEl>
                                          <p:spTgt spid="46"/>
                                        </p:tgtEl>
                                      </p:cBhvr>
                                      <p:by x="105000" y="105000"/>
                                    </p:animScale>
                                  </p:childTnLst>
                                </p:cTn>
                              </p:par>
                            </p:childTnLst>
                          </p:cTn>
                        </p:par>
                        <p:par>
                          <p:cTn id="18" fill="hold">
                            <p:stCondLst>
                              <p:cond delay="6000"/>
                            </p:stCondLst>
                            <p:childTnLst>
                              <p:par>
                                <p:cTn id="19" presetID="1" presetClass="entr" presetSubtype="0" fill="hold" grpId="0" nodeType="afterEffect">
                                  <p:stCondLst>
                                    <p:cond delay="0"/>
                                  </p:stCondLst>
                                  <p:iterate type="lt">
                                    <p:tmAbs val="220"/>
                                  </p:iterate>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0" presetClass="path" presetSubtype="0" decel="7000" fill="hold" nodeType="withEffect">
                                  <p:stCondLst>
                                    <p:cond delay="0"/>
                                  </p:stCondLst>
                                  <p:childTnLst>
                                    <p:animMotion origin="layout" path="M -0.10352 -0.11088 L -0.10143 -0.13172 L -0.09779 -0.12523 L -0.08971 -0.13426 L -0.08542 -0.11482 L -0.07735 -0.12917 L -0.08021 -0.11875 L -0.07878 -0.12269 L -0.0737 -0.11088 L -0.07591 -0.13033 L -0.07305 -0.11088 L -0.06576 -0.13033 L -0.0569 -0.13172 L -0.05768 -0.12523 L -0.06419 -0.10579 L -0.05039 -0.12917 L -0.05326 -0.11227 L -0.04818 -0.12639 L -0.04531 -0.11227 L -0.04245 -0.12639 L -0.04089 -0.11482 L -0.03802 -0.13287 L -0.03216 -0.13033 L -0.03438 -0.11088 L -0.02995 -0.13935 L -0.02344 -0.13172 L -0.02422 -0.11227 L -0.02123 -0.11621 L -0.02852 -0.12917 L -0.01979 -0.13033 L -0.01107 -0.13033 L -0.01979 -0.11621 L -0.01328 -0.12523 L -0.01107 -0.12014 L 0.00273 -0.13426 L 0.0013 -0.11366 L 0.00417 -0.13565 L 0.00716 -0.1213 L 0.01667 -0.13172 L 0.01588 -0.11736 L 0.02174 -0.12917 C 0.02044 -0.1257 0.01862 -0.12269 0.0181 -0.11875 C 0.01784 -0.11713 0.01875 -0.11574 0.01953 -0.11482 C 0.02161 -0.11227 0.02265 -0.11366 0.02461 -0.11482 L 0.02396 -0.13033 L 0.03268 -0.12917 L 0.03047 -0.1213 C 0.03307 -0.12037 0.03594 -0.1206 0.03841 -0.11875 C 0.03919 -0.11829 0.03867 -0.11597 0.03919 -0.11482 C 0.04114 -0.11065 0.04114 -0.11088 0.04284 -0.11088 L 0.04427 -0.14074 L 0.04792 -0.11621 L 0.03698 -0.12639 L 0.05091 -0.13033 L 0.0487 -0.11736 L 0.05521 -0.1213 L 0.05156 -0.12639 C 0.0526 -0.12269 0.05273 -0.11759 0.05456 -0.11482 C 0.05534 -0.11366 0.05742 -0.11736 0.05742 -0.11713 L 0.05742 -0.11736 L 0.06328 -0.12269 L 0.07786 -0.11621 L 0.08216 -0.13681 L 0.0763 -0.12014 L 0.08359 -0.11482 L 0.08724 -0.13172 C 0.07682 -0.12454 0.08086 -0.12778 0.07487 -0.12269 L 0.09232 -0.13033 L 0.08867 -0.09537 C 0.0819 -0.09815 0.08437 -0.09815 0.08151 -0.09815 L 0.07786 -0.10579 L 0.09752 -0.12778 L 0.09531 -0.11227 L 0.10039 -0.12917 L 0.10482 -0.13287 C 0.10377 -0.12408 0.10247 -0.12199 0.10404 -0.11482 C 0.10417 -0.11435 0.10456 -0.11389 0.10482 -0.11366 L 0.10768 -0.12639 L 0.1237 -0.13565 L 0.12513 -0.10718 L 0.13099 -0.13426 L 0.13177 -0.13565 L 0.13685 -0.11621 L 0.13828 -0.14584 L 0.13828 -0.1456 C 0.13854 -0.13935 0.13893 -0.13287 0.13893 -0.12639 C 0.13893 -0.12384 0.13841 -0.1213 0.13828 -0.11875 C 0.13815 -0.11528 0.13828 -0.11181 0.13828 -0.10834 L 0.147 -0.15093 L 0.14479 -0.11227 L 0.1543 -0.12778 C 0.15234 -0.12315 0.14987 -0.11898 0.14844 -0.11366 C 0.14818 -0.1125 0.14922 -0.11065 0.14987 -0.11088 C 0.15208 -0.11181 0.15573 -0.11621 0.15573 -0.11597 L 0.15937 -0.12917 L 0.16081 -0.15093 L 0.16081 -0.10972 L 0.17031 -0.14977 L 0.16523 -0.11227 L 0.18333 -0.13172 C 0.18242 -0.12384 0.18021 -0.1213 0.18333 -0.11736 C 0.18359 -0.11713 0.18385 -0.11736 0.18411 -0.11736 L 0.18411 -0.11713 L 0.18919 -0.11875 L 0.18489 -0.11621 " pathEditMode="relative" rAng="0" ptsTypes="AAAAAAAAAAAAAAAAAAAAAAAAAAAAAAAAAAAAAAAAAAAAAAAAAAAAAAAAAAAAAAAAAAAAAAAAAAAAAAAAAAAAAAAAAAAAAAAAAAAAAAAAA">
                                      <p:cBhvr>
                                        <p:cTn id="24" dur="6500" fill="hold"/>
                                        <p:tgtEl>
                                          <p:spTgt spid="36"/>
                                        </p:tgtEl>
                                        <p:attrNameLst>
                                          <p:attrName>ppt_x</p:attrName>
                                          <p:attrName>ppt_y</p:attrName>
                                        </p:attrNameLst>
                                      </p:cBhvr>
                                      <p:rCtr x="14635" y="-1227"/>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par>
                          <p:cTn id="25" fill="hold">
                            <p:stCondLst>
                              <p:cond delay="12500"/>
                            </p:stCondLst>
                            <p:childTnLst>
                              <p:par>
                                <p:cTn id="26" presetID="1" presetClass="entr" presetSubtype="0" fill="hold" grpId="0" nodeType="afterEffect">
                                  <p:stCondLst>
                                    <p:cond delay="0"/>
                                  </p:stCondLst>
                                  <p:iterate type="lt">
                                    <p:tmAbs val="450"/>
                                  </p:iterate>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0" presetClass="path" presetSubtype="0" decel="14000" fill="hold" nodeType="withEffect">
                                  <p:stCondLst>
                                    <p:cond delay="0"/>
                                  </p:stCondLst>
                                  <p:childTnLst>
                                    <p:animMotion origin="layout" path="M -0.21705 -0.08774 L -0.2194 -0.06135 L -0.2194 -0.09468 L -0.2108 -0.08912 L -0.21237 -0.06968 L -0.20533 -0.0794 L -0.20299 -0.06968 L -0.19908 -0.10857 L -0.19987 -0.06968 L -0.1944 -0.08357 L -0.18893 -0.08496 L -0.1944 -0.05996 L -0.17096 -0.08357 L -0.17096 -0.07385 L -0.16783 -0.07246 L -0.15846 -0.08774 L -0.16158 -0.06968 L -0.15455 -0.08496 L -0.14362 -0.09051 L -0.14674 -0.06968 L -0.13658 -0.06968 L -0.13268 -0.09051 L -0.12408 -0.09329 L -0.1319 -0.07801 L -0.1319 -0.07778 L -0.13502 -0.0669 L -0.13502 -0.06551 L -0.13502 -0.06528 L -0.13346 -0.0669 " pathEditMode="relative" rAng="0" ptsTypes="AAAAAAAAAAAAAAAAAAAAAAAAAAAAA">
                                      <p:cBhvr>
                                        <p:cTn id="31" dur="3500" fill="hold"/>
                                        <p:tgtEl>
                                          <p:spTgt spid="37"/>
                                        </p:tgtEl>
                                        <p:attrNameLst>
                                          <p:attrName>ppt_x</p:attrName>
                                          <p:attrName>ppt_y</p:attrName>
                                        </p:attrNameLst>
                                      </p:cBhvr>
                                      <p:rCtr x="4531" y="347"/>
                                    </p:animMotion>
                                  </p:childTnLst>
                                </p:cTn>
                              </p:par>
                            </p:childTnLst>
                          </p:cTn>
                        </p:par>
                        <p:par>
                          <p:cTn id="32" fill="hold">
                            <p:stCondLst>
                              <p:cond delay="16000"/>
                            </p:stCondLst>
                            <p:childTnLst>
                              <p:par>
                                <p:cTn id="33" presetID="42" presetClass="path" presetSubtype="0" accel="50000" decel="50000" fill="hold" nodeType="afterEffect">
                                  <p:stCondLst>
                                    <p:cond delay="500"/>
                                  </p:stCondLst>
                                  <p:childTnLst>
                                    <p:animMotion origin="layout" path="M 3.33333E-6 -2.59259E-6 L -0.23946 0.00602 " pathEditMode="relative" rAng="0" ptsTypes="AA">
                                      <p:cBhvr>
                                        <p:cTn id="34" dur="2000" fill="hold"/>
                                        <p:tgtEl>
                                          <p:spTgt spid="46"/>
                                        </p:tgtEl>
                                        <p:attrNameLst>
                                          <p:attrName>ppt_x</p:attrName>
                                          <p:attrName>ppt_y</p:attrName>
                                        </p:attrNameLst>
                                      </p:cBhvr>
                                      <p:rCtr x="-11979" y="301"/>
                                    </p:animMotion>
                                  </p:childTnLst>
                                </p:cTn>
                              </p:par>
                            </p:childTnLst>
                          </p:cTn>
                        </p:par>
                        <p:par>
                          <p:cTn id="35" fill="hold">
                            <p:stCondLst>
                              <p:cond delay="18500"/>
                            </p:stCondLst>
                            <p:childTnLst>
                              <p:par>
                                <p:cTn id="36" presetID="1" presetClass="entr" presetSubtype="0" fill="hold" grpId="0" nodeType="afterEffect">
                                  <p:stCondLst>
                                    <p:cond delay="500"/>
                                  </p:stCondLst>
                                  <p:childTnLst>
                                    <p:set>
                                      <p:cBhvr>
                                        <p:cTn id="37" dur="1" fill="hold">
                                          <p:stCondLst>
                                            <p:cond delay="0"/>
                                          </p:stCondLst>
                                        </p:cTn>
                                        <p:tgtEl>
                                          <p:spTgt spid="40"/>
                                        </p:tgtEl>
                                        <p:attrNameLst>
                                          <p:attrName>style.visibility</p:attrName>
                                        </p:attrNameLst>
                                      </p:cBhvr>
                                      <p:to>
                                        <p:strVal val="visible"/>
                                      </p:to>
                                    </p:set>
                                  </p:childTnLst>
                                </p:cTn>
                              </p:par>
                            </p:childTnLst>
                          </p:cTn>
                        </p:par>
                        <p:par>
                          <p:cTn id="38" fill="hold">
                            <p:stCondLst>
                              <p:cond delay="19000"/>
                            </p:stCondLst>
                            <p:childTnLst>
                              <p:par>
                                <p:cTn id="39" presetID="1" presetClass="entr" presetSubtype="0" fill="hold" nodeType="afterEffect">
                                  <p:stCondLst>
                                    <p:cond delay="500"/>
                                  </p:stCondLst>
                                  <p:childTnLst>
                                    <p:set>
                                      <p:cBhvr>
                                        <p:cTn id="4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oup of open books on a bed&#10;&#10;Description automatically generated">
            <a:extLst>
              <a:ext uri="{FF2B5EF4-FFF2-40B4-BE49-F238E27FC236}">
                <a16:creationId xmlns:a16="http://schemas.microsoft.com/office/drawing/2014/main" id="{604688F7-6F90-A7E4-F12B-9E295441490F}"/>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18" name="Rectangle: Rounded Corners 17">
            <a:extLst>
              <a:ext uri="{FF2B5EF4-FFF2-40B4-BE49-F238E27FC236}">
                <a16:creationId xmlns:a16="http://schemas.microsoft.com/office/drawing/2014/main" id="{E8619C25-E889-6D08-644C-7A8A9C5B1154}"/>
              </a:ext>
            </a:extLst>
          </p:cNvPr>
          <p:cNvSpPr/>
          <p:nvPr/>
        </p:nvSpPr>
        <p:spPr>
          <a:xfrm>
            <a:off x="-282633" y="2249540"/>
            <a:ext cx="12668597" cy="2167628"/>
          </a:xfrm>
          <a:prstGeom prst="roundRect">
            <a:avLst/>
          </a:prstGeom>
          <a:solidFill>
            <a:schemeClr val="bg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811414DA-D6C0-05CA-B74E-A30CE726422A}"/>
              </a:ext>
            </a:extLst>
          </p:cNvPr>
          <p:cNvSpPr txBox="1">
            <a:spLocks/>
          </p:cNvSpPr>
          <p:nvPr/>
        </p:nvSpPr>
        <p:spPr>
          <a:xfrm>
            <a:off x="300801" y="429445"/>
            <a:ext cx="10579100"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solidFill>
                  <a:schemeClr val="bg1"/>
                </a:solidFill>
                <a:latin typeface="Segoe Print" panose="02000600000000000000" pitchFamily="2" charset="0"/>
              </a:rPr>
              <a:t>Technology</a:t>
            </a:r>
            <a:r>
              <a:rPr lang="es-ES" dirty="0">
                <a:solidFill>
                  <a:schemeClr val="bg1"/>
                </a:solidFill>
                <a:latin typeface="Segoe Print" panose="02000600000000000000" pitchFamily="2" charset="0"/>
              </a:rPr>
              <a:t> </a:t>
            </a:r>
            <a:r>
              <a:rPr lang="es-ES" dirty="0" err="1">
                <a:solidFill>
                  <a:schemeClr val="bg1"/>
                </a:solidFill>
                <a:latin typeface="Segoe Print" panose="02000600000000000000" pitchFamily="2" charset="0"/>
              </a:rPr>
              <a:t>Stack</a:t>
            </a:r>
            <a:endParaRPr lang="es-ES" dirty="0">
              <a:solidFill>
                <a:schemeClr val="bg1"/>
              </a:solidFill>
              <a:latin typeface="Segoe Print" panose="02000600000000000000" pitchFamily="2" charset="0"/>
            </a:endParaRPr>
          </a:p>
        </p:txBody>
      </p:sp>
      <p:pic>
        <p:nvPicPr>
          <p:cNvPr id="3" name="Imagen 2" descr="Icono&#10;&#10;Descripción generada automáticamente">
            <a:extLst>
              <a:ext uri="{FF2B5EF4-FFF2-40B4-BE49-F238E27FC236}">
                <a16:creationId xmlns:a16="http://schemas.microsoft.com/office/drawing/2014/main" id="{7F439891-9811-0746-CEDC-3A327C95F6E7}"/>
              </a:ext>
            </a:extLst>
          </p:cNvPr>
          <p:cNvPicPr>
            <a:picLocks noChangeAspect="1"/>
          </p:cNvPicPr>
          <p:nvPr/>
        </p:nvPicPr>
        <p:blipFill>
          <a:blip r:embed="rId4"/>
          <a:stretch>
            <a:fillRect/>
          </a:stretch>
        </p:blipFill>
        <p:spPr>
          <a:xfrm>
            <a:off x="2408251" y="3135029"/>
            <a:ext cx="499359" cy="5483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4" descr="Logotipo, nombre de la empresa&#10;&#10;Descripción generada automáticamente">
            <a:extLst>
              <a:ext uri="{FF2B5EF4-FFF2-40B4-BE49-F238E27FC236}">
                <a16:creationId xmlns:a16="http://schemas.microsoft.com/office/drawing/2014/main" id="{A75013B9-6326-3D67-8788-3F8DFE99F083}"/>
              </a:ext>
            </a:extLst>
          </p:cNvPr>
          <p:cNvPicPr>
            <a:picLocks noChangeAspect="1"/>
          </p:cNvPicPr>
          <p:nvPr/>
        </p:nvPicPr>
        <p:blipFill>
          <a:blip r:embed="rId5"/>
          <a:stretch>
            <a:fillRect/>
          </a:stretch>
        </p:blipFill>
        <p:spPr>
          <a:xfrm>
            <a:off x="1402053" y="3122271"/>
            <a:ext cx="507803" cy="5908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Abrir llave 7">
            <a:extLst>
              <a:ext uri="{FF2B5EF4-FFF2-40B4-BE49-F238E27FC236}">
                <a16:creationId xmlns:a16="http://schemas.microsoft.com/office/drawing/2014/main" id="{BA7194CB-E991-D915-19BD-03CA743BF297}"/>
              </a:ext>
            </a:extLst>
          </p:cNvPr>
          <p:cNvSpPr/>
          <p:nvPr/>
        </p:nvSpPr>
        <p:spPr>
          <a:xfrm>
            <a:off x="3075851" y="2701656"/>
            <a:ext cx="341086" cy="1432044"/>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pic>
        <p:nvPicPr>
          <p:cNvPr id="7" name="Picture 10">
            <a:extLst>
              <a:ext uri="{FF2B5EF4-FFF2-40B4-BE49-F238E27FC236}">
                <a16:creationId xmlns:a16="http://schemas.microsoft.com/office/drawing/2014/main" id="{2CC88698-9CDC-9092-4461-0FA66EA3AE76}"/>
              </a:ext>
            </a:extLst>
          </p:cNvPr>
          <p:cNvPicPr>
            <a:picLocks noChangeAspect="1"/>
          </p:cNvPicPr>
          <p:nvPr/>
        </p:nvPicPr>
        <p:blipFill>
          <a:blip r:embed="rId6"/>
          <a:stretch>
            <a:fillRect/>
          </a:stretch>
        </p:blipFill>
        <p:spPr>
          <a:xfrm>
            <a:off x="7552736" y="2945764"/>
            <a:ext cx="622040" cy="775721"/>
          </a:xfrm>
          <a:prstGeom prst="rect">
            <a:avLst/>
          </a:prstGeom>
        </p:spPr>
      </p:pic>
      <p:pic>
        <p:nvPicPr>
          <p:cNvPr id="8" name="Imagen 14">
            <a:extLst>
              <a:ext uri="{FF2B5EF4-FFF2-40B4-BE49-F238E27FC236}">
                <a16:creationId xmlns:a16="http://schemas.microsoft.com/office/drawing/2014/main" id="{3F0BFA63-4D75-AD98-2FFC-5E61F5509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6736" y="2682820"/>
            <a:ext cx="1910827" cy="772292"/>
          </a:xfrm>
          <a:prstGeom prst="rect">
            <a:avLst/>
          </a:prstGeom>
        </p:spPr>
      </p:pic>
      <p:pic>
        <p:nvPicPr>
          <p:cNvPr id="9" name="Imagen 15">
            <a:extLst>
              <a:ext uri="{FF2B5EF4-FFF2-40B4-BE49-F238E27FC236}">
                <a16:creationId xmlns:a16="http://schemas.microsoft.com/office/drawing/2014/main" id="{8BFFA3D4-1934-A370-5C53-799951E9BF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8642" y="3260645"/>
            <a:ext cx="2047355" cy="921309"/>
          </a:xfrm>
          <a:prstGeom prst="rect">
            <a:avLst/>
          </a:prstGeom>
        </p:spPr>
      </p:pic>
      <p:sp>
        <p:nvSpPr>
          <p:cNvPr id="10" name="Abrir llave 16">
            <a:extLst>
              <a:ext uri="{FF2B5EF4-FFF2-40B4-BE49-F238E27FC236}">
                <a16:creationId xmlns:a16="http://schemas.microsoft.com/office/drawing/2014/main" id="{1BDD49A4-C4FF-B4FD-533F-4D86DD77A68D}"/>
              </a:ext>
            </a:extLst>
          </p:cNvPr>
          <p:cNvSpPr/>
          <p:nvPr/>
        </p:nvSpPr>
        <p:spPr>
          <a:xfrm rot="10800000">
            <a:off x="7082234" y="2652831"/>
            <a:ext cx="341086" cy="143204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ES"/>
          </a:p>
        </p:txBody>
      </p:sp>
      <p:pic>
        <p:nvPicPr>
          <p:cNvPr id="11" name="Imagen 17">
            <a:extLst>
              <a:ext uri="{FF2B5EF4-FFF2-40B4-BE49-F238E27FC236}">
                <a16:creationId xmlns:a16="http://schemas.microsoft.com/office/drawing/2014/main" id="{6CDADC3E-A5F4-5D3E-6D24-6A270057A4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61089" y="2716742"/>
            <a:ext cx="1981769" cy="1398510"/>
          </a:xfrm>
          <a:prstGeom prst="rect">
            <a:avLst/>
          </a:prstGeom>
        </p:spPr>
      </p:pic>
      <p:cxnSp>
        <p:nvCxnSpPr>
          <p:cNvPr id="12" name="Conector recto de flecha 18">
            <a:extLst>
              <a:ext uri="{FF2B5EF4-FFF2-40B4-BE49-F238E27FC236}">
                <a16:creationId xmlns:a16="http://schemas.microsoft.com/office/drawing/2014/main" id="{532CDE6C-5506-451E-256F-5DAB9A3782F8}"/>
              </a:ext>
            </a:extLst>
          </p:cNvPr>
          <p:cNvCxnSpPr/>
          <p:nvPr/>
        </p:nvCxnSpPr>
        <p:spPr>
          <a:xfrm>
            <a:off x="8366688" y="3314548"/>
            <a:ext cx="3410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n 19">
            <a:extLst>
              <a:ext uri="{FF2B5EF4-FFF2-40B4-BE49-F238E27FC236}">
                <a16:creationId xmlns:a16="http://schemas.microsoft.com/office/drawing/2014/main" id="{46CC5CA4-AB66-276B-8292-488D4DBFC7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1052" y="2683392"/>
            <a:ext cx="2342281" cy="1370920"/>
          </a:xfrm>
          <a:prstGeom prst="rect">
            <a:avLst/>
          </a:prstGeom>
        </p:spPr>
      </p:pic>
      <p:cxnSp>
        <p:nvCxnSpPr>
          <p:cNvPr id="14" name="Conector recto de flecha 20">
            <a:extLst>
              <a:ext uri="{FF2B5EF4-FFF2-40B4-BE49-F238E27FC236}">
                <a16:creationId xmlns:a16="http://schemas.microsoft.com/office/drawing/2014/main" id="{8E9DDAF0-05AB-68A5-D439-1E8D3E192A80}"/>
              </a:ext>
            </a:extLst>
          </p:cNvPr>
          <p:cNvCxnSpPr/>
          <p:nvPr/>
        </p:nvCxnSpPr>
        <p:spPr>
          <a:xfrm>
            <a:off x="1981994" y="3393094"/>
            <a:ext cx="3410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21">
            <a:extLst>
              <a:ext uri="{FF2B5EF4-FFF2-40B4-BE49-F238E27FC236}">
                <a16:creationId xmlns:a16="http://schemas.microsoft.com/office/drawing/2014/main" id="{D32EFE4B-8F55-DE22-0273-E728D8EF6E20}"/>
              </a:ext>
            </a:extLst>
          </p:cNvPr>
          <p:cNvCxnSpPr/>
          <p:nvPr/>
        </p:nvCxnSpPr>
        <p:spPr>
          <a:xfrm>
            <a:off x="5122935" y="3403818"/>
            <a:ext cx="3410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25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801"/>
                            </p:stCondLst>
                            <p:childTnLst>
                              <p:par>
                                <p:cTn id="8" presetID="14" presetClass="entr" presetSubtype="1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700"/>
                                        <p:tgtEl>
                                          <p:spTgt spid="4"/>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4001"/>
                            </p:stCondLst>
                            <p:childTnLst>
                              <p:par>
                                <p:cTn id="14" presetID="1" presetClass="entr" presetSubtype="0" fill="hold" nodeType="afterEffect">
                                  <p:stCondLst>
                                    <p:cond delay="50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4501"/>
                            </p:stCondLst>
                            <p:childTnLst>
                              <p:par>
                                <p:cTn id="17" presetID="14" presetClass="entr" presetSubtype="10" fill="hold"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700"/>
                                        <p:tgtEl>
                                          <p:spTgt spid="3"/>
                                        </p:tgtEl>
                                      </p:cBhvr>
                                    </p:animEffect>
                                  </p:childTnLst>
                                </p:cTn>
                              </p:par>
                            </p:childTnLst>
                          </p:cTn>
                        </p:par>
                        <p:par>
                          <p:cTn id="20" fill="hold">
                            <p:stCondLst>
                              <p:cond delay="5701"/>
                            </p:stCondLst>
                            <p:childTnLst>
                              <p:par>
                                <p:cTn id="21" presetID="1" presetClass="entr" presetSubtype="0" fill="hold" grpId="0" nodeType="afterEffect">
                                  <p:stCondLst>
                                    <p:cond delay="50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6201"/>
                            </p:stCondLst>
                            <p:childTnLst>
                              <p:par>
                                <p:cTn id="24" presetID="14" presetClass="entr" presetSubtype="10" fill="hold"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700"/>
                                        <p:tgtEl>
                                          <p:spTgt spid="8"/>
                                        </p:tgtEl>
                                      </p:cBhvr>
                                    </p:animEffect>
                                  </p:childTnLst>
                                </p:cTn>
                              </p:par>
                            </p:childTnLst>
                          </p:cTn>
                        </p:par>
                        <p:par>
                          <p:cTn id="27" fill="hold">
                            <p:stCondLst>
                              <p:cond delay="7401"/>
                            </p:stCondLst>
                            <p:childTnLst>
                              <p:par>
                                <p:cTn id="28" presetID="14" presetClass="entr" presetSubtype="10" fill="hold" nodeType="afterEffect">
                                  <p:stCondLst>
                                    <p:cond delay="50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700"/>
                                        <p:tgtEl>
                                          <p:spTgt spid="9"/>
                                        </p:tgtEl>
                                      </p:cBhvr>
                                    </p:animEffect>
                                  </p:childTnLst>
                                </p:cTn>
                              </p:par>
                            </p:childTnLst>
                          </p:cTn>
                        </p:par>
                        <p:par>
                          <p:cTn id="31" fill="hold">
                            <p:stCondLst>
                              <p:cond delay="8601"/>
                            </p:stCondLst>
                            <p:childTnLst>
                              <p:par>
                                <p:cTn id="32" presetID="1" presetClass="entr" presetSubtype="0" fill="hold" nodeType="afterEffect">
                                  <p:stCondLst>
                                    <p:cond delay="5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9101"/>
                            </p:stCondLst>
                            <p:childTnLst>
                              <p:par>
                                <p:cTn id="35" presetID="14" presetClass="entr" presetSubtype="10" fill="hold" nodeType="after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700"/>
                                        <p:tgtEl>
                                          <p:spTgt spid="11"/>
                                        </p:tgtEl>
                                      </p:cBhvr>
                                    </p:animEffect>
                                  </p:childTnLst>
                                </p:cTn>
                              </p:par>
                            </p:childTnLst>
                          </p:cTn>
                        </p:par>
                        <p:par>
                          <p:cTn id="38" fill="hold">
                            <p:stCondLst>
                              <p:cond delay="10301"/>
                            </p:stCondLst>
                            <p:childTnLst>
                              <p:par>
                                <p:cTn id="39" presetID="1" presetClass="entr" presetSubtype="0" fill="hold" grpId="0" nodeType="afterEffect">
                                  <p:stCondLst>
                                    <p:cond delay="500"/>
                                  </p:stCondLst>
                                  <p:childTnLst>
                                    <p:set>
                                      <p:cBhvr>
                                        <p:cTn id="40" dur="1" fill="hold">
                                          <p:stCondLst>
                                            <p:cond delay="0"/>
                                          </p:stCondLst>
                                        </p:cTn>
                                        <p:tgtEl>
                                          <p:spTgt spid="10"/>
                                        </p:tgtEl>
                                        <p:attrNameLst>
                                          <p:attrName>style.visibility</p:attrName>
                                        </p:attrNameLst>
                                      </p:cBhvr>
                                      <p:to>
                                        <p:strVal val="visible"/>
                                      </p:to>
                                    </p:set>
                                  </p:childTnLst>
                                </p:cTn>
                              </p:par>
                            </p:childTnLst>
                          </p:cTn>
                        </p:par>
                        <p:par>
                          <p:cTn id="41" fill="hold">
                            <p:stCondLst>
                              <p:cond delay="10801"/>
                            </p:stCondLst>
                            <p:childTnLst>
                              <p:par>
                                <p:cTn id="42" presetID="14" presetClass="entr" presetSubtype="10" fill="hold" nodeType="after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randombar(horizontal)">
                                      <p:cBhvr>
                                        <p:cTn id="44" dur="700"/>
                                        <p:tgtEl>
                                          <p:spTgt spid="7"/>
                                        </p:tgtEl>
                                      </p:cBhvr>
                                    </p:animEffect>
                                  </p:childTnLst>
                                </p:cTn>
                              </p:par>
                            </p:childTnLst>
                          </p:cTn>
                        </p:par>
                        <p:par>
                          <p:cTn id="45" fill="hold">
                            <p:stCondLst>
                              <p:cond delay="12001"/>
                            </p:stCondLst>
                            <p:childTnLst>
                              <p:par>
                                <p:cTn id="46" presetID="1" presetClass="entr" presetSubtype="0" fill="hold" nodeType="afterEffect">
                                  <p:stCondLst>
                                    <p:cond delay="500"/>
                                  </p:stCondLst>
                                  <p:childTnLst>
                                    <p:set>
                                      <p:cBhvr>
                                        <p:cTn id="47" dur="1" fill="hold">
                                          <p:stCondLst>
                                            <p:cond delay="0"/>
                                          </p:stCondLst>
                                        </p:cTn>
                                        <p:tgtEl>
                                          <p:spTgt spid="12"/>
                                        </p:tgtEl>
                                        <p:attrNameLst>
                                          <p:attrName>style.visibility</p:attrName>
                                        </p:attrNameLst>
                                      </p:cBhvr>
                                      <p:to>
                                        <p:strVal val="visible"/>
                                      </p:to>
                                    </p:set>
                                  </p:childTnLst>
                                </p:cTn>
                              </p:par>
                            </p:childTnLst>
                          </p:cTn>
                        </p:par>
                        <p:par>
                          <p:cTn id="48" fill="hold">
                            <p:stCondLst>
                              <p:cond delay="12501"/>
                            </p:stCondLst>
                            <p:childTnLst>
                              <p:par>
                                <p:cTn id="49" presetID="14" presetClass="entr" presetSubtype="10" fill="hold" nodeType="afterEffect">
                                  <p:stCondLst>
                                    <p:cond delay="500"/>
                                  </p:stCondLst>
                                  <p:childTnLst>
                                    <p:set>
                                      <p:cBhvr>
                                        <p:cTn id="50" dur="1" fill="hold">
                                          <p:stCondLst>
                                            <p:cond delay="0"/>
                                          </p:stCondLst>
                                        </p:cTn>
                                        <p:tgtEl>
                                          <p:spTgt spid="13"/>
                                        </p:tgtEl>
                                        <p:attrNameLst>
                                          <p:attrName>style.visibility</p:attrName>
                                        </p:attrNameLst>
                                      </p:cBhvr>
                                      <p:to>
                                        <p:strVal val="visible"/>
                                      </p:to>
                                    </p:set>
                                    <p:animEffect transition="in" filter="randombar(horizontal)">
                                      <p:cBhvr>
                                        <p:cTn id="51" dur="7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6"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open books on a bed&#10;&#10;Description automatically generated">
            <a:extLst>
              <a:ext uri="{FF2B5EF4-FFF2-40B4-BE49-F238E27FC236}">
                <a16:creationId xmlns:a16="http://schemas.microsoft.com/office/drawing/2014/main" id="{773DD2AC-164D-A3F5-64B7-AF99CD4FF177}"/>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16" name="Título 1">
            <a:extLst>
              <a:ext uri="{FF2B5EF4-FFF2-40B4-BE49-F238E27FC236}">
                <a16:creationId xmlns:a16="http://schemas.microsoft.com/office/drawing/2014/main" id="{E5AB1155-CCFA-A285-37B0-0B1329AB1E54}"/>
              </a:ext>
            </a:extLst>
          </p:cNvPr>
          <p:cNvSpPr txBox="1">
            <a:spLocks/>
          </p:cNvSpPr>
          <p:nvPr/>
        </p:nvSpPr>
        <p:spPr>
          <a:xfrm>
            <a:off x="137346" y="40455"/>
            <a:ext cx="10579100"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Segoe Print" panose="02000600000000000000" pitchFamily="2" charset="0"/>
              </a:rPr>
              <a:t>Data </a:t>
            </a:r>
            <a:r>
              <a:rPr lang="es-ES" dirty="0" err="1">
                <a:solidFill>
                  <a:schemeClr val="bg1"/>
                </a:solidFill>
                <a:latin typeface="Segoe Print" panose="02000600000000000000" pitchFamily="2" charset="0"/>
              </a:rPr>
              <a:t>Adquisition</a:t>
            </a:r>
            <a:endParaRPr lang="es-ES" dirty="0">
              <a:solidFill>
                <a:schemeClr val="bg1"/>
              </a:solidFill>
              <a:latin typeface="Segoe Print" panose="02000600000000000000" pitchFamily="2" charset="0"/>
            </a:endParaRPr>
          </a:p>
        </p:txBody>
      </p:sp>
      <p:pic>
        <p:nvPicPr>
          <p:cNvPr id="17" name="Picture 2">
            <a:extLst>
              <a:ext uri="{FF2B5EF4-FFF2-40B4-BE49-F238E27FC236}">
                <a16:creationId xmlns:a16="http://schemas.microsoft.com/office/drawing/2014/main" id="{0CEDAC41-48E4-BAB3-5B95-A09C3E8B6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70" y="1406013"/>
            <a:ext cx="5162550" cy="3067050"/>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8CF8B204-0141-A719-3175-F39229C71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004" y="4190245"/>
            <a:ext cx="4497106" cy="2566805"/>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a:extLst>
              <a:ext uri="{FF2B5EF4-FFF2-40B4-BE49-F238E27FC236}">
                <a16:creationId xmlns:a16="http://schemas.microsoft.com/office/drawing/2014/main" id="{4F9DEBF7-1266-26E0-3376-55C547344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7756" y="1618174"/>
            <a:ext cx="3892858" cy="428625"/>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ocadillo nube: nube 5">
            <a:extLst>
              <a:ext uri="{FF2B5EF4-FFF2-40B4-BE49-F238E27FC236}">
                <a16:creationId xmlns:a16="http://schemas.microsoft.com/office/drawing/2014/main" id="{1165C575-7F23-AB3C-FEC6-F9CD23B7B422}"/>
              </a:ext>
            </a:extLst>
          </p:cNvPr>
          <p:cNvSpPr/>
          <p:nvPr/>
        </p:nvSpPr>
        <p:spPr>
          <a:xfrm>
            <a:off x="5840360" y="100949"/>
            <a:ext cx="6351639" cy="1390650"/>
          </a:xfrm>
          <a:prstGeom prst="cloudCallout">
            <a:avLst>
              <a:gd name="adj1" fmla="val -60284"/>
              <a:gd name="adj2" fmla="val -605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6">
            <a:extLst>
              <a:ext uri="{FF2B5EF4-FFF2-40B4-BE49-F238E27FC236}">
                <a16:creationId xmlns:a16="http://schemas.microsoft.com/office/drawing/2014/main" id="{48E6E3B1-205D-1CC2-AA57-12E35A488309}"/>
              </a:ext>
            </a:extLst>
          </p:cNvPr>
          <p:cNvSpPr txBox="1"/>
          <p:nvPr/>
        </p:nvSpPr>
        <p:spPr>
          <a:xfrm>
            <a:off x="6449706" y="252724"/>
            <a:ext cx="5388078" cy="1169551"/>
          </a:xfrm>
          <a:prstGeom prst="rect">
            <a:avLst/>
          </a:prstGeom>
          <a:noFill/>
        </p:spPr>
        <p:txBody>
          <a:bodyPr wrap="square" rtlCol="0">
            <a:spAutoFit/>
          </a:bodyPr>
          <a:lstStyle/>
          <a:p>
            <a:pPr algn="ctr"/>
            <a:r>
              <a:rPr lang="en-US" sz="1400" b="0" i="0" dirty="0">
                <a:solidFill>
                  <a:srgbClr val="1F2328"/>
                </a:solidFill>
                <a:effectLst/>
                <a:latin typeface="Segoe Print" panose="02000600000000000000" pitchFamily="2" charset="0"/>
              </a:rPr>
              <a:t>To create a diverse and extensive collection of books, I performed web scraping using </a:t>
            </a:r>
            <a:r>
              <a:rPr lang="en-US" sz="1400" b="1" i="0" dirty="0">
                <a:solidFill>
                  <a:srgbClr val="1F2328"/>
                </a:solidFill>
                <a:effectLst/>
                <a:latin typeface="Segoe Print" panose="02000600000000000000" pitchFamily="2" charset="0"/>
              </a:rPr>
              <a:t>Selenium</a:t>
            </a:r>
            <a:r>
              <a:rPr lang="en-US" sz="1400" b="0" i="0" dirty="0">
                <a:solidFill>
                  <a:srgbClr val="1F2328"/>
                </a:solidFill>
                <a:effectLst/>
                <a:latin typeface="Segoe Print" panose="02000600000000000000" pitchFamily="2" charset="0"/>
              </a:rPr>
              <a:t> from Goodreads. The scraping process covered </a:t>
            </a:r>
            <a:r>
              <a:rPr lang="en-US" sz="1400" b="1" i="0" dirty="0">
                <a:solidFill>
                  <a:srgbClr val="1F2328"/>
                </a:solidFill>
                <a:effectLst/>
                <a:latin typeface="Segoe Print" panose="02000600000000000000" pitchFamily="2" charset="0"/>
              </a:rPr>
              <a:t>31 genres</a:t>
            </a:r>
            <a:r>
              <a:rPr lang="en-US" sz="1400" b="0" i="0" dirty="0">
                <a:solidFill>
                  <a:srgbClr val="1F2328"/>
                </a:solidFill>
                <a:effectLst/>
                <a:latin typeface="Segoe Print" panose="02000600000000000000" pitchFamily="2" charset="0"/>
              </a:rPr>
              <a:t>, gathering data on </a:t>
            </a:r>
            <a:r>
              <a:rPr lang="en-US" sz="1400" b="1" i="0" dirty="0">
                <a:solidFill>
                  <a:srgbClr val="1F2328"/>
                </a:solidFill>
                <a:effectLst/>
                <a:latin typeface="Segoe Print" panose="02000600000000000000" pitchFamily="2" charset="0"/>
              </a:rPr>
              <a:t>1,000 books per genre</a:t>
            </a:r>
            <a:r>
              <a:rPr lang="en-US" sz="1400" b="0" i="0" dirty="0">
                <a:solidFill>
                  <a:srgbClr val="1F2328"/>
                </a:solidFill>
                <a:effectLst/>
                <a:latin typeface="Segoe Print" panose="02000600000000000000" pitchFamily="2" charset="0"/>
              </a:rPr>
              <a:t>, resulting in a total of 31,000 books.</a:t>
            </a:r>
            <a:endParaRPr lang="es-ES" sz="1400" dirty="0">
              <a:latin typeface="Segoe Print" panose="02000600000000000000" pitchFamily="2" charset="0"/>
            </a:endParaRPr>
          </a:p>
        </p:txBody>
      </p:sp>
      <p:sp>
        <p:nvSpPr>
          <p:cNvPr id="22" name="Bocadillo nube: nube 8">
            <a:extLst>
              <a:ext uri="{FF2B5EF4-FFF2-40B4-BE49-F238E27FC236}">
                <a16:creationId xmlns:a16="http://schemas.microsoft.com/office/drawing/2014/main" id="{732B595E-FC0E-C221-A71F-FE8CA955B634}"/>
              </a:ext>
            </a:extLst>
          </p:cNvPr>
          <p:cNvSpPr/>
          <p:nvPr/>
        </p:nvSpPr>
        <p:spPr>
          <a:xfrm>
            <a:off x="5503145" y="2211641"/>
            <a:ext cx="2475446" cy="1918109"/>
          </a:xfrm>
          <a:prstGeom prst="cloudCallout">
            <a:avLst>
              <a:gd name="adj1" fmla="val 58711"/>
              <a:gd name="adj2" fmla="val 291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9">
            <a:extLst>
              <a:ext uri="{FF2B5EF4-FFF2-40B4-BE49-F238E27FC236}">
                <a16:creationId xmlns:a16="http://schemas.microsoft.com/office/drawing/2014/main" id="{8C10E6F2-304D-D387-C46E-966F00B53D0B}"/>
              </a:ext>
            </a:extLst>
          </p:cNvPr>
          <p:cNvSpPr txBox="1"/>
          <p:nvPr/>
        </p:nvSpPr>
        <p:spPr>
          <a:xfrm>
            <a:off x="5713052" y="2770817"/>
            <a:ext cx="2315210" cy="1015663"/>
          </a:xfrm>
          <a:prstGeom prst="rect">
            <a:avLst/>
          </a:prstGeom>
          <a:noFill/>
        </p:spPr>
        <p:txBody>
          <a:bodyPr wrap="square" rtlCol="0">
            <a:spAutoFit/>
          </a:bodyPr>
          <a:lstStyle/>
          <a:p>
            <a:r>
              <a:rPr lang="es-ES" sz="2000" dirty="0" err="1">
                <a:latin typeface="Segoe Print" panose="02000600000000000000" pitchFamily="2" charset="0"/>
              </a:rPr>
              <a:t>This</a:t>
            </a:r>
            <a:r>
              <a:rPr lang="es-ES" sz="2000" dirty="0">
                <a:latin typeface="Segoe Print" panose="02000600000000000000" pitchFamily="2" charset="0"/>
              </a:rPr>
              <a:t> </a:t>
            </a:r>
            <a:r>
              <a:rPr lang="es-ES" sz="2000" dirty="0" err="1">
                <a:latin typeface="Segoe Print" panose="02000600000000000000" pitchFamily="2" charset="0"/>
              </a:rPr>
              <a:t>part</a:t>
            </a:r>
            <a:r>
              <a:rPr lang="es-ES" sz="2000" dirty="0">
                <a:latin typeface="Segoe Print" panose="02000600000000000000" pitchFamily="2" charset="0"/>
              </a:rPr>
              <a:t> </a:t>
            </a:r>
            <a:r>
              <a:rPr lang="es-ES" sz="2000" dirty="0" err="1">
                <a:latin typeface="Segoe Print" panose="02000600000000000000" pitchFamily="2" charset="0"/>
              </a:rPr>
              <a:t>of</a:t>
            </a:r>
            <a:r>
              <a:rPr lang="es-ES" sz="2000" dirty="0">
                <a:latin typeface="Segoe Print" panose="02000600000000000000" pitchFamily="2" charset="0"/>
              </a:rPr>
              <a:t> </a:t>
            </a:r>
            <a:r>
              <a:rPr lang="es-ES" sz="2000" dirty="0" err="1">
                <a:latin typeface="Segoe Print" panose="02000600000000000000" pitchFamily="2" charset="0"/>
              </a:rPr>
              <a:t>the</a:t>
            </a:r>
            <a:r>
              <a:rPr lang="es-ES" sz="2000" dirty="0">
                <a:latin typeface="Segoe Print" panose="02000600000000000000" pitchFamily="2" charset="0"/>
              </a:rPr>
              <a:t> </a:t>
            </a:r>
            <a:r>
              <a:rPr lang="es-ES" sz="2000" dirty="0" err="1">
                <a:latin typeface="Segoe Print" panose="02000600000000000000" pitchFamily="2" charset="0"/>
              </a:rPr>
              <a:t>code</a:t>
            </a:r>
            <a:r>
              <a:rPr lang="es-ES" sz="2000" dirty="0">
                <a:latin typeface="Segoe Print" panose="02000600000000000000" pitchFamily="2" charset="0"/>
              </a:rPr>
              <a:t> </a:t>
            </a:r>
            <a:r>
              <a:rPr lang="es-ES" sz="2000" dirty="0" err="1">
                <a:latin typeface="Segoe Print" panose="02000600000000000000" pitchFamily="2" charset="0"/>
              </a:rPr>
              <a:t>took</a:t>
            </a:r>
            <a:r>
              <a:rPr lang="es-ES" sz="2000" dirty="0">
                <a:latin typeface="Segoe Print" panose="02000600000000000000" pitchFamily="2" charset="0"/>
              </a:rPr>
              <a:t> 27 </a:t>
            </a:r>
            <a:r>
              <a:rPr lang="es-ES" sz="2000" dirty="0" err="1">
                <a:latin typeface="Segoe Print" panose="02000600000000000000" pitchFamily="2" charset="0"/>
              </a:rPr>
              <a:t>hours</a:t>
            </a:r>
            <a:r>
              <a:rPr lang="es-ES" sz="2000" dirty="0">
                <a:latin typeface="Segoe Print" panose="02000600000000000000" pitchFamily="2" charset="0"/>
              </a:rPr>
              <a:t> </a:t>
            </a:r>
            <a:r>
              <a:rPr lang="es-ES" sz="2000" dirty="0" err="1">
                <a:latin typeface="Segoe Print" panose="02000600000000000000" pitchFamily="2" charset="0"/>
              </a:rPr>
              <a:t>to</a:t>
            </a:r>
            <a:r>
              <a:rPr lang="es-ES" sz="2000" dirty="0">
                <a:latin typeface="Segoe Print" panose="02000600000000000000" pitchFamily="2" charset="0"/>
              </a:rPr>
              <a:t> run</a:t>
            </a:r>
          </a:p>
        </p:txBody>
      </p:sp>
      <p:pic>
        <p:nvPicPr>
          <p:cNvPr id="24" name="Picture 5">
            <a:extLst>
              <a:ext uri="{FF2B5EF4-FFF2-40B4-BE49-F238E27FC236}">
                <a16:creationId xmlns:a16="http://schemas.microsoft.com/office/drawing/2014/main" id="{59E61D68-212E-AD4A-D29A-80E107431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7756" y="2118738"/>
            <a:ext cx="3892858" cy="4698807"/>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80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2801"/>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2801"/>
                            </p:stCondLst>
                            <p:childTnLst>
                              <p:par>
                                <p:cTn id="11" presetID="1" presetClass="entr" presetSubtype="0" fill="hold" grpId="0" nodeType="afterEffect">
                                  <p:stCondLst>
                                    <p:cond delay="5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3301"/>
                            </p:stCondLst>
                            <p:childTnLst>
                              <p:par>
                                <p:cTn id="14" presetID="2" presetClass="entr" presetSubtype="4" fill="hold" nodeType="afterEffect">
                                  <p:stCondLst>
                                    <p:cond delay="50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par>
                          <p:cTn id="18" fill="hold">
                            <p:stCondLst>
                              <p:cond delay="4301"/>
                            </p:stCondLst>
                            <p:childTnLst>
                              <p:par>
                                <p:cTn id="19" presetID="2" presetClass="entr" presetSubtype="8" fill="hold" nodeType="after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5301"/>
                            </p:stCondLst>
                            <p:childTnLst>
                              <p:par>
                                <p:cTn id="24" presetID="2" presetClass="entr" presetSubtype="3" fill="hold" nodeType="afterEffect">
                                  <p:stCondLst>
                                    <p:cond delay="5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0-#ppt_h/2"/>
                                          </p:val>
                                        </p:tav>
                                        <p:tav tm="100000">
                                          <p:val>
                                            <p:strVal val="#ppt_y"/>
                                          </p:val>
                                        </p:tav>
                                      </p:tavLst>
                                    </p:anim>
                                  </p:childTnLst>
                                </p:cTn>
                              </p:par>
                            </p:childTnLst>
                          </p:cTn>
                        </p:par>
                        <p:par>
                          <p:cTn id="28" fill="hold">
                            <p:stCondLst>
                              <p:cond delay="6301"/>
                            </p:stCondLst>
                            <p:childTnLst>
                              <p:par>
                                <p:cTn id="29" presetID="2" presetClass="entr" presetSubtype="2" fill="hold" nodeType="after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par>
                          <p:cTn id="33" fill="hold">
                            <p:stCondLst>
                              <p:cond delay="7301"/>
                            </p:stCondLst>
                            <p:childTnLst>
                              <p:par>
                                <p:cTn id="34" presetID="1" presetClass="entr" presetSubtype="0" fill="hold" grpId="0" nodeType="afterEffect">
                                  <p:stCondLst>
                                    <p:cond delay="50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7801"/>
                            </p:stCondLst>
                            <p:childTnLst>
                              <p:par>
                                <p:cTn id="37" presetID="1" presetClass="entr" presetSubtype="0" fill="hold" grpId="0" nodeType="afterEffect">
                                  <p:stCondLst>
                                    <p:cond delay="50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p:bldP spid="22"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open books on a bed&#10;&#10;Description automatically generated">
            <a:extLst>
              <a:ext uri="{FF2B5EF4-FFF2-40B4-BE49-F238E27FC236}">
                <a16:creationId xmlns:a16="http://schemas.microsoft.com/office/drawing/2014/main" id="{43D583EA-DD0B-2FF4-7304-BFD6488825F7}"/>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16" name="Título 1">
            <a:extLst>
              <a:ext uri="{FF2B5EF4-FFF2-40B4-BE49-F238E27FC236}">
                <a16:creationId xmlns:a16="http://schemas.microsoft.com/office/drawing/2014/main" id="{F4DADEE5-77C4-ED7E-70D3-E0EE06E7F5B1}"/>
              </a:ext>
            </a:extLst>
          </p:cNvPr>
          <p:cNvSpPr txBox="1">
            <a:spLocks/>
          </p:cNvSpPr>
          <p:nvPr/>
        </p:nvSpPr>
        <p:spPr>
          <a:xfrm>
            <a:off x="265290" y="171993"/>
            <a:ext cx="10579100"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Segoe Print" panose="02000600000000000000" pitchFamily="2" charset="0"/>
              </a:rPr>
              <a:t>Data </a:t>
            </a:r>
            <a:r>
              <a:rPr lang="es-ES" dirty="0" err="1">
                <a:solidFill>
                  <a:schemeClr val="bg1"/>
                </a:solidFill>
                <a:latin typeface="Segoe Print" panose="02000600000000000000" pitchFamily="2" charset="0"/>
              </a:rPr>
              <a:t>Cleaning</a:t>
            </a:r>
            <a:endParaRPr lang="es-ES" dirty="0">
              <a:solidFill>
                <a:schemeClr val="bg1"/>
              </a:solidFill>
              <a:latin typeface="Segoe Print" panose="02000600000000000000" pitchFamily="2" charset="0"/>
            </a:endParaRPr>
          </a:p>
        </p:txBody>
      </p:sp>
      <p:sp>
        <p:nvSpPr>
          <p:cNvPr id="17" name="Bocadillo nube: nube 2">
            <a:extLst>
              <a:ext uri="{FF2B5EF4-FFF2-40B4-BE49-F238E27FC236}">
                <a16:creationId xmlns:a16="http://schemas.microsoft.com/office/drawing/2014/main" id="{30EC0642-68C8-636B-D661-E50EC7F11CC6}"/>
              </a:ext>
            </a:extLst>
          </p:cNvPr>
          <p:cNvSpPr/>
          <p:nvPr/>
        </p:nvSpPr>
        <p:spPr>
          <a:xfrm>
            <a:off x="5034116" y="0"/>
            <a:ext cx="7295535" cy="2241754"/>
          </a:xfrm>
          <a:prstGeom prst="cloudCallout">
            <a:avLst>
              <a:gd name="adj1" fmla="val -58569"/>
              <a:gd name="adj2" fmla="val -1381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3">
            <a:extLst>
              <a:ext uri="{FF2B5EF4-FFF2-40B4-BE49-F238E27FC236}">
                <a16:creationId xmlns:a16="http://schemas.microsoft.com/office/drawing/2014/main" id="{A0A3C322-6F9C-62AB-7F61-3B4DAC0318B0}"/>
              </a:ext>
            </a:extLst>
          </p:cNvPr>
          <p:cNvSpPr txBox="1"/>
          <p:nvPr/>
        </p:nvSpPr>
        <p:spPr>
          <a:xfrm>
            <a:off x="5801032" y="332539"/>
            <a:ext cx="6528619" cy="1569660"/>
          </a:xfrm>
          <a:prstGeom prst="rect">
            <a:avLst/>
          </a:prstGeom>
          <a:noFill/>
        </p:spPr>
        <p:txBody>
          <a:bodyPr wrap="square" rtlCol="0">
            <a:spAutoFit/>
          </a:bodyPr>
          <a:lstStyle/>
          <a:p>
            <a:pPr algn="l"/>
            <a:r>
              <a:rPr lang="en-US" sz="1600" b="0" i="0" dirty="0">
                <a:solidFill>
                  <a:srgbClr val="1F2328"/>
                </a:solidFill>
                <a:effectLst/>
                <a:latin typeface="Segoe Print" panose="02000600000000000000" pitchFamily="2" charset="0"/>
              </a:rPr>
              <a:t>Steps taken during the data cleaning phase include:</a:t>
            </a:r>
          </a:p>
          <a:p>
            <a:pPr algn="l"/>
            <a:endParaRPr lang="en-US" sz="1600" b="0" i="0" dirty="0">
              <a:solidFill>
                <a:srgbClr val="1F2328"/>
              </a:solidFill>
              <a:effectLst/>
              <a:latin typeface="Segoe Print" panose="02000600000000000000" pitchFamily="2" charset="0"/>
            </a:endParaRPr>
          </a:p>
          <a:p>
            <a:pPr algn="l"/>
            <a:r>
              <a:rPr lang="en-US" sz="1600" b="1" i="0" dirty="0">
                <a:solidFill>
                  <a:srgbClr val="1F2328"/>
                </a:solidFill>
                <a:effectLst/>
                <a:latin typeface="Segoe Print" panose="02000600000000000000" pitchFamily="2" charset="0"/>
              </a:rPr>
              <a:t>Handling numerical data: </a:t>
            </a:r>
            <a:r>
              <a:rPr lang="en-US" sz="1600" b="0" i="0" dirty="0">
                <a:solidFill>
                  <a:srgbClr val="1F2328"/>
                </a:solidFill>
                <a:effectLst/>
                <a:latin typeface="Segoe Print" panose="02000600000000000000" pitchFamily="2" charset="0"/>
              </a:rPr>
              <a:t>Ensuring all numerical data were correctly represented as integers or floats instead of objects. </a:t>
            </a:r>
          </a:p>
          <a:p>
            <a:pPr algn="l"/>
            <a:r>
              <a:rPr lang="en-US" sz="1600" b="1" i="0" dirty="0">
                <a:solidFill>
                  <a:srgbClr val="1F2328"/>
                </a:solidFill>
                <a:effectLst/>
                <a:latin typeface="Segoe Print" panose="02000600000000000000" pitchFamily="2" charset="0"/>
              </a:rPr>
              <a:t>Error elimination: </a:t>
            </a:r>
            <a:r>
              <a:rPr lang="en-US" sz="1600" b="0" i="0" dirty="0">
                <a:solidFill>
                  <a:srgbClr val="1F2328"/>
                </a:solidFill>
                <a:effectLst/>
                <a:latin typeface="Segoe Print" panose="02000600000000000000" pitchFamily="2" charset="0"/>
              </a:rPr>
              <a:t>Removing rows with data errors or missing values to maintain data integrity</a:t>
            </a:r>
            <a:endParaRPr lang="es-ES" sz="1600" dirty="0"/>
          </a:p>
        </p:txBody>
      </p:sp>
      <p:pic>
        <p:nvPicPr>
          <p:cNvPr id="19" name="Picture 4">
            <a:extLst>
              <a:ext uri="{FF2B5EF4-FFF2-40B4-BE49-F238E27FC236}">
                <a16:creationId xmlns:a16="http://schemas.microsoft.com/office/drawing/2014/main" id="{C4FBD5B9-42F7-0964-5953-3625F73E524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964421" y="2258561"/>
            <a:ext cx="6277014" cy="8662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a:extLst>
              <a:ext uri="{FF2B5EF4-FFF2-40B4-BE49-F238E27FC236}">
                <a16:creationId xmlns:a16="http://schemas.microsoft.com/office/drawing/2014/main" id="{6DCD16B4-0BDF-1DBA-9960-4A8D1AEFAE46}"/>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964421" y="3304562"/>
            <a:ext cx="6277014" cy="8662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2291447F-26B5-336E-0A44-CE105D29530F}"/>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919617" y="4345558"/>
            <a:ext cx="6366623" cy="8858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
            <a:extLst>
              <a:ext uri="{FF2B5EF4-FFF2-40B4-BE49-F238E27FC236}">
                <a16:creationId xmlns:a16="http://schemas.microsoft.com/office/drawing/2014/main" id="{227A828A-1EB2-49A5-3A26-4BD0D37AA163}"/>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2919616" y="5370020"/>
            <a:ext cx="6366624" cy="102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42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2201"/>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2701"/>
                            </p:stCondLst>
                            <p:childTnLst>
                              <p:par>
                                <p:cTn id="11" presetID="1" presetClass="entr" presetSubtype="0" fill="hold" nodeType="afterEffect">
                                  <p:stCondLst>
                                    <p:cond delay="50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childTnLst>
                          </p:cTn>
                        </p:par>
                        <p:par>
                          <p:cTn id="13" fill="hold">
                            <p:stCondLst>
                              <p:cond delay="3201"/>
                            </p:stCondLst>
                            <p:childTnLst>
                              <p:par>
                                <p:cTn id="14" presetID="1" presetClass="entr" presetSubtype="0" fill="hold" nodeType="afterEffect">
                                  <p:stCondLst>
                                    <p:cond delay="50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par>
                                <p:cTn id="16" presetID="1" presetClass="entr" presetSubtype="0" fill="hold" nodeType="withEffect">
                                  <p:stCondLst>
                                    <p:cond delay="500"/>
                                  </p:stCondLst>
                                  <p:childTnLst>
                                    <p:set>
                                      <p:cBhvr>
                                        <p:cTn id="17" dur="1" fill="hold">
                                          <p:stCondLst>
                                            <p:cond delay="0"/>
                                          </p:stCondLst>
                                        </p:cTn>
                                        <p:tgtEl>
                                          <p:spTgt spid="18">
                                            <p:txEl>
                                              <p:pRg st="3" end="3"/>
                                            </p:txEl>
                                          </p:spTgt>
                                        </p:tgtEl>
                                        <p:attrNameLst>
                                          <p:attrName>style.visibility</p:attrName>
                                        </p:attrNameLst>
                                      </p:cBhvr>
                                      <p:to>
                                        <p:strVal val="visible"/>
                                      </p:to>
                                    </p:set>
                                  </p:childTnLst>
                                </p:cTn>
                              </p:par>
                            </p:childTnLst>
                          </p:cTn>
                        </p:par>
                        <p:par>
                          <p:cTn id="18" fill="hold">
                            <p:stCondLst>
                              <p:cond delay="3701"/>
                            </p:stCondLst>
                            <p:childTnLst>
                              <p:par>
                                <p:cTn id="19" presetID="2" presetClass="entr" presetSubtype="8" fill="hold" nodeType="afterEffect">
                                  <p:stCondLst>
                                    <p:cond delay="5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4701"/>
                            </p:stCondLst>
                            <p:childTnLst>
                              <p:par>
                                <p:cTn id="24" presetID="2" presetClass="entr" presetSubtype="8"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0-#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par>
                          <p:cTn id="28" fill="hold">
                            <p:stCondLst>
                              <p:cond delay="5701"/>
                            </p:stCondLst>
                            <p:childTnLst>
                              <p:par>
                                <p:cTn id="29" presetID="2" presetClass="entr" presetSubtype="8" fill="hold" nodeType="after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6701"/>
                            </p:stCondLst>
                            <p:childTnLst>
                              <p:par>
                                <p:cTn id="34" presetID="2" presetClass="entr" presetSubtype="8" fill="hold" nodeType="afterEffect">
                                  <p:stCondLst>
                                    <p:cond delay="5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open books on a bed&#10;&#10;Description automatically generated">
            <a:extLst>
              <a:ext uri="{FF2B5EF4-FFF2-40B4-BE49-F238E27FC236}">
                <a16:creationId xmlns:a16="http://schemas.microsoft.com/office/drawing/2014/main" id="{018F7898-D544-408E-CE0F-EA2813656E5F}"/>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16" name="Título 1">
            <a:extLst>
              <a:ext uri="{FF2B5EF4-FFF2-40B4-BE49-F238E27FC236}">
                <a16:creationId xmlns:a16="http://schemas.microsoft.com/office/drawing/2014/main" id="{DBCF8CD8-B78A-45E1-AC8B-7A043F0AF565}"/>
              </a:ext>
            </a:extLst>
          </p:cNvPr>
          <p:cNvSpPr txBox="1">
            <a:spLocks/>
          </p:cNvSpPr>
          <p:nvPr/>
        </p:nvSpPr>
        <p:spPr>
          <a:xfrm>
            <a:off x="254508" y="583483"/>
            <a:ext cx="10579100" cy="699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latin typeface="Segoe Print" panose="02000600000000000000" pitchFamily="2" charset="0"/>
              </a:rPr>
              <a:t> </a:t>
            </a:r>
            <a:r>
              <a:rPr lang="es-ES" dirty="0">
                <a:solidFill>
                  <a:schemeClr val="bg1"/>
                </a:solidFill>
                <a:latin typeface="Segoe Print" panose="02000600000000000000" pitchFamily="2" charset="0"/>
              </a:rPr>
              <a:t>App </a:t>
            </a:r>
            <a:r>
              <a:rPr lang="es-ES" dirty="0" err="1">
                <a:solidFill>
                  <a:schemeClr val="bg1"/>
                </a:solidFill>
                <a:latin typeface="Segoe Print" panose="02000600000000000000" pitchFamily="2" charset="0"/>
              </a:rPr>
              <a:t>Development</a:t>
            </a:r>
            <a:endParaRPr lang="es-ES" dirty="0">
              <a:solidFill>
                <a:schemeClr val="bg1"/>
              </a:solidFill>
              <a:latin typeface="Segoe Print" panose="02000600000000000000" pitchFamily="2" charset="0"/>
            </a:endParaRPr>
          </a:p>
          <a:p>
            <a:endParaRPr lang="es-ES" dirty="0">
              <a:solidFill>
                <a:schemeClr val="bg1"/>
              </a:solidFill>
              <a:latin typeface="Segoe Print" panose="02000600000000000000" pitchFamily="2" charset="0"/>
            </a:endParaRPr>
          </a:p>
        </p:txBody>
      </p:sp>
      <p:pic>
        <p:nvPicPr>
          <p:cNvPr id="17" name="Picture 2">
            <a:extLst>
              <a:ext uri="{FF2B5EF4-FFF2-40B4-BE49-F238E27FC236}">
                <a16:creationId xmlns:a16="http://schemas.microsoft.com/office/drawing/2014/main" id="{B81A06FC-213F-F835-A011-92B4E7CBE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893" y="1132115"/>
            <a:ext cx="8223964" cy="5411034"/>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hought Bubble: Cloud 17">
            <a:extLst>
              <a:ext uri="{FF2B5EF4-FFF2-40B4-BE49-F238E27FC236}">
                <a16:creationId xmlns:a16="http://schemas.microsoft.com/office/drawing/2014/main" id="{C272CDD0-8D7C-1368-75AD-894E5EBEB389}"/>
              </a:ext>
            </a:extLst>
          </p:cNvPr>
          <p:cNvSpPr/>
          <p:nvPr/>
        </p:nvSpPr>
        <p:spPr>
          <a:xfrm>
            <a:off x="-29030" y="2119085"/>
            <a:ext cx="3614057" cy="2235200"/>
          </a:xfrm>
          <a:prstGeom prst="cloudCallout">
            <a:avLst>
              <a:gd name="adj1" fmla="val 55472"/>
              <a:gd name="adj2" fmla="val 4691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extBox 18">
            <a:extLst>
              <a:ext uri="{FF2B5EF4-FFF2-40B4-BE49-F238E27FC236}">
                <a16:creationId xmlns:a16="http://schemas.microsoft.com/office/drawing/2014/main" id="{CFC2616F-D54C-FB5B-0070-FB368748FB5F}"/>
              </a:ext>
            </a:extLst>
          </p:cNvPr>
          <p:cNvSpPr txBox="1"/>
          <p:nvPr/>
        </p:nvSpPr>
        <p:spPr>
          <a:xfrm>
            <a:off x="530278" y="2478314"/>
            <a:ext cx="3054749" cy="1524000"/>
          </a:xfrm>
          <a:prstGeom prst="rect">
            <a:avLst/>
          </a:prstGeom>
          <a:noFill/>
        </p:spPr>
        <p:txBody>
          <a:bodyPr wrap="square" rtlCol="0">
            <a:spAutoFit/>
          </a:bodyPr>
          <a:lstStyle/>
          <a:p>
            <a:r>
              <a:rPr lang="en-US" sz="1800" b="0" i="0" dirty="0">
                <a:solidFill>
                  <a:srgbClr val="1F2328"/>
                </a:solidFill>
                <a:effectLst/>
                <a:latin typeface="Segoe Print" panose="02000600000000000000" pitchFamily="2" charset="0"/>
              </a:rPr>
              <a:t>I initially tested the app's functionality in </a:t>
            </a:r>
            <a:r>
              <a:rPr lang="en-US" sz="1800" b="0" i="0" dirty="0" err="1">
                <a:solidFill>
                  <a:srgbClr val="1F2328"/>
                </a:solidFill>
                <a:effectLst/>
                <a:latin typeface="Segoe Print" panose="02000600000000000000" pitchFamily="2" charset="0"/>
              </a:rPr>
              <a:t>Jupyter</a:t>
            </a:r>
            <a:r>
              <a:rPr lang="en-US" sz="1800" b="0" i="0" dirty="0">
                <a:solidFill>
                  <a:srgbClr val="1F2328"/>
                </a:solidFill>
                <a:effectLst/>
                <a:latin typeface="Segoe Print" panose="02000600000000000000" pitchFamily="2" charset="0"/>
              </a:rPr>
              <a:t> Notebook before implementing it in the main.py file.</a:t>
            </a:r>
            <a:endParaRPr lang="es-ES" dirty="0"/>
          </a:p>
        </p:txBody>
      </p:sp>
    </p:spTree>
    <p:extLst>
      <p:ext uri="{BB962C8B-B14F-4D97-AF65-F5344CB8AC3E}">
        <p14:creationId xmlns:p14="http://schemas.microsoft.com/office/powerpoint/2010/main" val="405164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2601"/>
                            </p:stCondLst>
                            <p:childTnLst>
                              <p:par>
                                <p:cTn id="8" presetID="2" presetClass="entr" presetSubtype="8"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par>
                          <p:cTn id="12" fill="hold">
                            <p:stCondLst>
                              <p:cond delay="3601"/>
                            </p:stCondLst>
                            <p:childTnLst>
                              <p:par>
                                <p:cTn id="13" presetID="1" presetClass="entr" presetSubtype="0"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4101"/>
                            </p:stCondLst>
                            <p:childTnLst>
                              <p:par>
                                <p:cTn id="16" presetID="1" presetClass="entr" presetSubtype="0" fill="hold" grpId="0" nodeType="afterEffect">
                                  <p:stCondLst>
                                    <p:cond delay="50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group of open books on a bed&#10;&#10;Description automatically generated">
            <a:extLst>
              <a:ext uri="{FF2B5EF4-FFF2-40B4-BE49-F238E27FC236}">
                <a16:creationId xmlns:a16="http://schemas.microsoft.com/office/drawing/2014/main" id="{A70CB032-707A-1401-69F9-CBF966E76D65}"/>
              </a:ext>
            </a:extLst>
          </p:cNvPr>
          <p:cNvPicPr>
            <a:picLocks noChangeAspect="1"/>
          </p:cNvPicPr>
          <p:nvPr/>
        </p:nvPicPr>
        <p:blipFill rotWithShape="1">
          <a:blip r:embed="rId2">
            <a:alphaModFix amt="53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35" name="Título 1">
            <a:extLst>
              <a:ext uri="{FF2B5EF4-FFF2-40B4-BE49-F238E27FC236}">
                <a16:creationId xmlns:a16="http://schemas.microsoft.com/office/drawing/2014/main" id="{C15A1942-80EB-02BB-82FF-C2449A584C7F}"/>
              </a:ext>
            </a:extLst>
          </p:cNvPr>
          <p:cNvSpPr txBox="1">
            <a:spLocks/>
          </p:cNvSpPr>
          <p:nvPr/>
        </p:nvSpPr>
        <p:spPr>
          <a:xfrm>
            <a:off x="0" y="-113606"/>
            <a:ext cx="11478244"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Segoe Print" panose="02000600000000000000" pitchFamily="2" charset="0"/>
              </a:rPr>
              <a:t>  I</a:t>
            </a:r>
            <a:r>
              <a:rPr lang="en-US" sz="3600" dirty="0" err="1">
                <a:solidFill>
                  <a:schemeClr val="bg1"/>
                </a:solidFill>
                <a:latin typeface="Segoe Print" panose="02000600000000000000" pitchFamily="2" charset="0"/>
              </a:rPr>
              <a:t>mplementing</a:t>
            </a:r>
            <a:r>
              <a:rPr lang="en-US" sz="3600" dirty="0">
                <a:solidFill>
                  <a:schemeClr val="bg1"/>
                </a:solidFill>
                <a:latin typeface="Segoe Print" panose="02000600000000000000" pitchFamily="2" charset="0"/>
              </a:rPr>
              <a:t> </a:t>
            </a:r>
            <a:r>
              <a:rPr lang="en-US" sz="3600" dirty="0" err="1">
                <a:solidFill>
                  <a:schemeClr val="bg1"/>
                </a:solidFill>
                <a:latin typeface="Segoe Print" panose="02000600000000000000" pitchFamily="2" charset="0"/>
              </a:rPr>
              <a:t>Streamlit</a:t>
            </a:r>
            <a:endParaRPr lang="es-ES" sz="3600" dirty="0">
              <a:solidFill>
                <a:schemeClr val="bg1"/>
              </a:solidFill>
              <a:latin typeface="Segoe Print" panose="02000600000000000000" pitchFamily="2" charset="0"/>
            </a:endParaRPr>
          </a:p>
        </p:txBody>
      </p:sp>
      <p:pic>
        <p:nvPicPr>
          <p:cNvPr id="56" name="Picture 55" descr="A screen shot of a computer program&#10;&#10;Description automatically generated">
            <a:extLst>
              <a:ext uri="{FF2B5EF4-FFF2-40B4-BE49-F238E27FC236}">
                <a16:creationId xmlns:a16="http://schemas.microsoft.com/office/drawing/2014/main" id="{90914E67-3B16-3C53-622F-D2B40E6B9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82" y="3882698"/>
            <a:ext cx="6619875" cy="2371725"/>
          </a:xfrm>
          <a:prstGeom prst="rect">
            <a:avLst/>
          </a:prstGeom>
        </p:spPr>
      </p:pic>
      <p:pic>
        <p:nvPicPr>
          <p:cNvPr id="58" name="Picture 57" descr="A computer screen with text&#10;&#10;Description automatically generated">
            <a:extLst>
              <a:ext uri="{FF2B5EF4-FFF2-40B4-BE49-F238E27FC236}">
                <a16:creationId xmlns:a16="http://schemas.microsoft.com/office/drawing/2014/main" id="{479329A2-230B-572B-3B7E-B7A1395C0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981" y="1589271"/>
            <a:ext cx="6619875" cy="1981200"/>
          </a:xfrm>
          <a:prstGeom prst="rect">
            <a:avLst/>
          </a:prstGeom>
        </p:spPr>
      </p:pic>
      <p:sp>
        <p:nvSpPr>
          <p:cNvPr id="59" name="Thought Bubble: Cloud 58">
            <a:extLst>
              <a:ext uri="{FF2B5EF4-FFF2-40B4-BE49-F238E27FC236}">
                <a16:creationId xmlns:a16="http://schemas.microsoft.com/office/drawing/2014/main" id="{446BCB96-5DEE-DC3A-CC7F-10E2F9AF5E95}"/>
              </a:ext>
            </a:extLst>
          </p:cNvPr>
          <p:cNvSpPr/>
          <p:nvPr/>
        </p:nvSpPr>
        <p:spPr>
          <a:xfrm rot="1615177">
            <a:off x="7143800" y="202493"/>
            <a:ext cx="4968631" cy="4836401"/>
          </a:xfrm>
          <a:prstGeom prst="cloudCallout">
            <a:avLst>
              <a:gd name="adj1" fmla="val -56943"/>
              <a:gd name="adj2" fmla="val 53464"/>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TextBox 59">
            <a:extLst>
              <a:ext uri="{FF2B5EF4-FFF2-40B4-BE49-F238E27FC236}">
                <a16:creationId xmlns:a16="http://schemas.microsoft.com/office/drawing/2014/main" id="{261D9954-EC83-93AA-5748-D0E70EFEC0D7}"/>
              </a:ext>
            </a:extLst>
          </p:cNvPr>
          <p:cNvSpPr txBox="1"/>
          <p:nvPr/>
        </p:nvSpPr>
        <p:spPr>
          <a:xfrm>
            <a:off x="7920531" y="1205200"/>
            <a:ext cx="4114800" cy="2862322"/>
          </a:xfrm>
          <a:prstGeom prst="rect">
            <a:avLst/>
          </a:prstGeom>
          <a:noFill/>
        </p:spPr>
        <p:txBody>
          <a:bodyPr wrap="square" rtlCol="0">
            <a:spAutoFit/>
          </a:bodyPr>
          <a:lstStyle/>
          <a:p>
            <a:r>
              <a:rPr lang="en-US" b="0" i="0" dirty="0">
                <a:effectLst/>
                <a:latin typeface="Segoe Print" panose="02000600000000000000" pitchFamily="2" charset="0"/>
              </a:rPr>
              <a:t>After applying the desired filters, the app presents the user with three book choices. Users can click on a cover to be redirected to the book's Goodreads page for more information.</a:t>
            </a:r>
          </a:p>
          <a:p>
            <a:r>
              <a:rPr lang="en-US" dirty="0">
                <a:latin typeface="Segoe Print" panose="02000600000000000000" pitchFamily="2" charset="0"/>
              </a:rPr>
              <a:t>If the user isn't satisfied with the initial recommendations, they can shuffle the book options to receive a new set of choices.</a:t>
            </a:r>
            <a:endParaRPr lang="es-ES" dirty="0">
              <a:latin typeface="Segoe Print" panose="02000600000000000000" pitchFamily="2" charset="0"/>
            </a:endParaRPr>
          </a:p>
        </p:txBody>
      </p:sp>
    </p:spTree>
    <p:extLst>
      <p:ext uri="{BB962C8B-B14F-4D97-AF65-F5344CB8AC3E}">
        <p14:creationId xmlns:p14="http://schemas.microsoft.com/office/powerpoint/2010/main" val="17720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4001"/>
                            </p:stCondLst>
                            <p:childTnLst>
                              <p:par>
                                <p:cTn id="8" presetID="2" presetClass="entr" presetSubtype="8" fill="hold" nodeType="afterEffect">
                                  <p:stCondLst>
                                    <p:cond delay="500"/>
                                  </p:stCondLst>
                                  <p:childTnLst>
                                    <p:set>
                                      <p:cBhvr>
                                        <p:cTn id="9" dur="1" fill="hold">
                                          <p:stCondLst>
                                            <p:cond delay="0"/>
                                          </p:stCondLst>
                                        </p:cTn>
                                        <p:tgtEl>
                                          <p:spTgt spid="58"/>
                                        </p:tgtEl>
                                        <p:attrNameLst>
                                          <p:attrName>style.visibility</p:attrName>
                                        </p:attrNameLst>
                                      </p:cBhvr>
                                      <p:to>
                                        <p:strVal val="visible"/>
                                      </p:to>
                                    </p:set>
                                    <p:anim calcmode="lin" valueType="num">
                                      <p:cBhvr additive="base">
                                        <p:cTn id="10" dur="500" fill="hold"/>
                                        <p:tgtEl>
                                          <p:spTgt spid="58"/>
                                        </p:tgtEl>
                                        <p:attrNameLst>
                                          <p:attrName>ppt_x</p:attrName>
                                        </p:attrNameLst>
                                      </p:cBhvr>
                                      <p:tavLst>
                                        <p:tav tm="0">
                                          <p:val>
                                            <p:strVal val="0-#ppt_w/2"/>
                                          </p:val>
                                        </p:tav>
                                        <p:tav tm="100000">
                                          <p:val>
                                            <p:strVal val="#ppt_x"/>
                                          </p:val>
                                        </p:tav>
                                      </p:tavLst>
                                    </p:anim>
                                    <p:anim calcmode="lin" valueType="num">
                                      <p:cBhvr additive="base">
                                        <p:cTn id="11" dur="500" fill="hold"/>
                                        <p:tgtEl>
                                          <p:spTgt spid="58"/>
                                        </p:tgtEl>
                                        <p:attrNameLst>
                                          <p:attrName>ppt_y</p:attrName>
                                        </p:attrNameLst>
                                      </p:cBhvr>
                                      <p:tavLst>
                                        <p:tav tm="0">
                                          <p:val>
                                            <p:strVal val="#ppt_y"/>
                                          </p:val>
                                        </p:tav>
                                        <p:tav tm="100000">
                                          <p:val>
                                            <p:strVal val="#ppt_y"/>
                                          </p:val>
                                        </p:tav>
                                      </p:tavLst>
                                    </p:anim>
                                  </p:childTnLst>
                                </p:cTn>
                              </p:par>
                            </p:childTnLst>
                          </p:cTn>
                        </p:par>
                        <p:par>
                          <p:cTn id="12" fill="hold">
                            <p:stCondLst>
                              <p:cond delay="5001"/>
                            </p:stCondLst>
                            <p:childTnLst>
                              <p:par>
                                <p:cTn id="13" presetID="2" presetClass="entr" presetSubtype="8" fill="hold" nodeType="afterEffect">
                                  <p:stCondLst>
                                    <p:cond delay="5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childTnLst>
                          </p:cTn>
                        </p:par>
                        <p:par>
                          <p:cTn id="17" fill="hold">
                            <p:stCondLst>
                              <p:cond delay="6001"/>
                            </p:stCondLst>
                            <p:childTnLst>
                              <p:par>
                                <p:cTn id="18" presetID="1" presetClass="entr" presetSubtype="0" fill="hold" grpId="0" nodeType="afterEffect">
                                  <p:stCondLst>
                                    <p:cond delay="500"/>
                                  </p:stCondLst>
                                  <p:childTnLst>
                                    <p:set>
                                      <p:cBhvr>
                                        <p:cTn id="19" dur="1" fill="hold">
                                          <p:stCondLst>
                                            <p:cond delay="0"/>
                                          </p:stCondLst>
                                        </p:cTn>
                                        <p:tgtEl>
                                          <p:spTgt spid="59"/>
                                        </p:tgtEl>
                                        <p:attrNameLst>
                                          <p:attrName>style.visibility</p:attrName>
                                        </p:attrNameLst>
                                      </p:cBhvr>
                                      <p:to>
                                        <p:strVal val="visible"/>
                                      </p:to>
                                    </p:set>
                                  </p:childTnLst>
                                </p:cTn>
                              </p:par>
                            </p:childTnLst>
                          </p:cTn>
                        </p:par>
                        <p:par>
                          <p:cTn id="20" fill="hold">
                            <p:stCondLst>
                              <p:cond delay="6501"/>
                            </p:stCondLst>
                            <p:childTnLst>
                              <p:par>
                                <p:cTn id="21" presetID="1" presetClass="entr" presetSubtype="0" fill="hold" grpId="0" nodeType="afterEffect">
                                  <p:stCondLst>
                                    <p:cond delay="50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9"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4688BBF-8AA7-833F-5BFD-3A93B24B39C8}"/>
              </a:ext>
            </a:extLst>
          </p:cNvPr>
          <p:cNvSpPr/>
          <p:nvPr/>
        </p:nvSpPr>
        <p:spPr>
          <a:xfrm>
            <a:off x="0" y="2090172"/>
            <a:ext cx="12668597" cy="3890214"/>
          </a:xfrm>
          <a:prstGeom prst="roundRect">
            <a:avLst/>
          </a:prstGeom>
          <a:solidFill>
            <a:schemeClr val="tx1">
              <a:lumMod val="85000"/>
              <a:lumOff val="15000"/>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Picture 15" descr="A group of open books on a bed&#10;&#10;Description automatically generated">
            <a:extLst>
              <a:ext uri="{FF2B5EF4-FFF2-40B4-BE49-F238E27FC236}">
                <a16:creationId xmlns:a16="http://schemas.microsoft.com/office/drawing/2014/main" id="{604688F7-6F90-A7E4-F12B-9E295441490F}"/>
              </a:ext>
            </a:extLst>
          </p:cNvPr>
          <p:cNvPicPr>
            <a:picLocks noChangeAspect="1"/>
          </p:cNvPicPr>
          <p:nvPr/>
        </p:nvPicPr>
        <p:blipFill rotWithShape="1">
          <a:blip r:embed="rId2">
            <a:alphaModFix amt="72000"/>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t="28906" b="28906"/>
          <a:stretch/>
        </p:blipFill>
        <p:spPr>
          <a:xfrm>
            <a:off x="0" y="0"/>
            <a:ext cx="12192000" cy="6858000"/>
          </a:xfrm>
          <a:prstGeom prst="rect">
            <a:avLst/>
          </a:prstGeom>
          <a:effectLst>
            <a:outerShdw blurRad="50800" dist="50800" dir="5400000" algn="ctr" rotWithShape="0">
              <a:srgbClr val="000000"/>
            </a:outerShdw>
          </a:effectLst>
        </p:spPr>
      </p:pic>
      <p:sp>
        <p:nvSpPr>
          <p:cNvPr id="2" name="Título 1">
            <a:extLst>
              <a:ext uri="{FF2B5EF4-FFF2-40B4-BE49-F238E27FC236}">
                <a16:creationId xmlns:a16="http://schemas.microsoft.com/office/drawing/2014/main" id="{811414DA-D6C0-05CA-B74E-A30CE726422A}"/>
              </a:ext>
            </a:extLst>
          </p:cNvPr>
          <p:cNvSpPr txBox="1">
            <a:spLocks/>
          </p:cNvSpPr>
          <p:nvPr/>
        </p:nvSpPr>
        <p:spPr>
          <a:xfrm>
            <a:off x="300801" y="429445"/>
            <a:ext cx="10579100" cy="1390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solidFill>
                  <a:schemeClr val="bg1"/>
                </a:solidFill>
                <a:latin typeface="Segoe Print" panose="02000600000000000000" pitchFamily="2" charset="0"/>
              </a:rPr>
              <a:t>Conclusion</a:t>
            </a:r>
            <a:endParaRPr lang="es-ES" dirty="0">
              <a:solidFill>
                <a:schemeClr val="bg1"/>
              </a:solidFill>
              <a:latin typeface="Segoe Print" panose="02000600000000000000" pitchFamily="2" charset="0"/>
            </a:endParaRPr>
          </a:p>
        </p:txBody>
      </p:sp>
      <p:sp>
        <p:nvSpPr>
          <p:cNvPr id="20" name="TextBox 19">
            <a:extLst>
              <a:ext uri="{FF2B5EF4-FFF2-40B4-BE49-F238E27FC236}">
                <a16:creationId xmlns:a16="http://schemas.microsoft.com/office/drawing/2014/main" id="{20C563EA-86E1-4D46-00E8-4E707B3929C2}"/>
              </a:ext>
            </a:extLst>
          </p:cNvPr>
          <p:cNvSpPr txBox="1"/>
          <p:nvPr/>
        </p:nvSpPr>
        <p:spPr>
          <a:xfrm>
            <a:off x="1005840" y="2090172"/>
            <a:ext cx="10579100" cy="523220"/>
          </a:xfrm>
          <a:prstGeom prst="rect">
            <a:avLst/>
          </a:prstGeom>
          <a:noFill/>
        </p:spPr>
        <p:txBody>
          <a:bodyPr wrap="square" rtlCol="0">
            <a:spAutoFit/>
          </a:bodyPr>
          <a:lstStyle/>
          <a:p>
            <a:r>
              <a:rPr lang="en-US" sz="2800" b="0" i="0" dirty="0" err="1">
                <a:solidFill>
                  <a:srgbClr val="E6EDF3"/>
                </a:solidFill>
                <a:effectLst>
                  <a:outerShdw blurRad="50800" dist="38100" algn="l" rotWithShape="0">
                    <a:prstClr val="black">
                      <a:alpha val="40000"/>
                    </a:prstClr>
                  </a:outerShdw>
                </a:effectLst>
                <a:latin typeface="Segoe Print" panose="02000600000000000000" pitchFamily="2" charset="0"/>
              </a:rPr>
              <a:t>LitPick</a:t>
            </a:r>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 aims to make the book selection process more</a:t>
            </a:r>
            <a:endParaRPr lang="es-ES" sz="2800" dirty="0">
              <a:effectLst>
                <a:outerShdw blurRad="50800" dist="38100" algn="l" rotWithShape="0">
                  <a:prstClr val="black">
                    <a:alpha val="40000"/>
                  </a:prstClr>
                </a:outerShdw>
              </a:effectLst>
              <a:latin typeface="Segoe Print" panose="02000600000000000000" pitchFamily="2" charset="0"/>
            </a:endParaRPr>
          </a:p>
        </p:txBody>
      </p:sp>
      <p:sp>
        <p:nvSpPr>
          <p:cNvPr id="21" name="TextBox 20">
            <a:extLst>
              <a:ext uri="{FF2B5EF4-FFF2-40B4-BE49-F238E27FC236}">
                <a16:creationId xmlns:a16="http://schemas.microsoft.com/office/drawing/2014/main" id="{01E221C3-2C8F-0754-37A4-251F0A91CF6F}"/>
              </a:ext>
            </a:extLst>
          </p:cNvPr>
          <p:cNvSpPr txBox="1"/>
          <p:nvPr/>
        </p:nvSpPr>
        <p:spPr>
          <a:xfrm>
            <a:off x="1005840" y="2628632"/>
            <a:ext cx="10579100"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enjoyable and personalized for readers. By combining</a:t>
            </a:r>
            <a:endParaRPr lang="es-ES" sz="2800" dirty="0"/>
          </a:p>
        </p:txBody>
      </p:sp>
      <p:sp>
        <p:nvSpPr>
          <p:cNvPr id="22" name="TextBox 21">
            <a:extLst>
              <a:ext uri="{FF2B5EF4-FFF2-40B4-BE49-F238E27FC236}">
                <a16:creationId xmlns:a16="http://schemas.microsoft.com/office/drawing/2014/main" id="{F9B26E4C-C832-F6D8-C244-CE4463666F61}"/>
              </a:ext>
            </a:extLst>
          </p:cNvPr>
          <p:cNvSpPr txBox="1"/>
          <p:nvPr/>
        </p:nvSpPr>
        <p:spPr>
          <a:xfrm>
            <a:off x="1005840" y="3151852"/>
            <a:ext cx="9752141"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web scraping, data cleaning, and </a:t>
            </a:r>
            <a:r>
              <a:rPr lang="en-US" sz="2800" b="0" i="0" dirty="0" err="1">
                <a:solidFill>
                  <a:srgbClr val="E6EDF3"/>
                </a:solidFill>
                <a:effectLst>
                  <a:outerShdw blurRad="50800" dist="38100" algn="l" rotWithShape="0">
                    <a:prstClr val="black">
                      <a:alpha val="40000"/>
                    </a:prstClr>
                  </a:outerShdw>
                </a:effectLst>
                <a:latin typeface="Segoe Print" panose="02000600000000000000" pitchFamily="2" charset="0"/>
              </a:rPr>
              <a:t>Streamlit</a:t>
            </a:r>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 this</a:t>
            </a:r>
            <a:endParaRPr lang="es-ES" sz="2800" dirty="0"/>
          </a:p>
        </p:txBody>
      </p:sp>
      <p:sp>
        <p:nvSpPr>
          <p:cNvPr id="23" name="TextBox 22">
            <a:extLst>
              <a:ext uri="{FF2B5EF4-FFF2-40B4-BE49-F238E27FC236}">
                <a16:creationId xmlns:a16="http://schemas.microsoft.com/office/drawing/2014/main" id="{89B5D8EF-4C2C-12FA-F910-A33F7922D526}"/>
              </a:ext>
            </a:extLst>
          </p:cNvPr>
          <p:cNvSpPr txBox="1"/>
          <p:nvPr/>
        </p:nvSpPr>
        <p:spPr>
          <a:xfrm>
            <a:off x="1005840" y="3706149"/>
            <a:ext cx="9874061"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project offers an interactive platform for discovering</a:t>
            </a:r>
            <a:endParaRPr lang="es-ES" sz="2800" dirty="0"/>
          </a:p>
        </p:txBody>
      </p:sp>
      <p:sp>
        <p:nvSpPr>
          <p:cNvPr id="24" name="TextBox 23">
            <a:extLst>
              <a:ext uri="{FF2B5EF4-FFF2-40B4-BE49-F238E27FC236}">
                <a16:creationId xmlns:a16="http://schemas.microsoft.com/office/drawing/2014/main" id="{0E7F23D7-9021-A18C-005F-77CB73FCECE2}"/>
              </a:ext>
            </a:extLst>
          </p:cNvPr>
          <p:cNvSpPr txBox="1"/>
          <p:nvPr/>
        </p:nvSpPr>
        <p:spPr>
          <a:xfrm>
            <a:off x="1005839" y="4260446"/>
            <a:ext cx="9752141"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new and exciting reads. Feel free to explore the app, </a:t>
            </a:r>
            <a:endParaRPr lang="es-ES" sz="2800" dirty="0"/>
          </a:p>
        </p:txBody>
      </p:sp>
      <p:sp>
        <p:nvSpPr>
          <p:cNvPr id="25" name="TextBox 24">
            <a:extLst>
              <a:ext uri="{FF2B5EF4-FFF2-40B4-BE49-F238E27FC236}">
                <a16:creationId xmlns:a16="http://schemas.microsoft.com/office/drawing/2014/main" id="{7352EDDF-59A7-29FD-2A95-63C967923977}"/>
              </a:ext>
            </a:extLst>
          </p:cNvPr>
          <p:cNvSpPr txBox="1"/>
          <p:nvPr/>
        </p:nvSpPr>
        <p:spPr>
          <a:xfrm>
            <a:off x="1005839" y="4858806"/>
            <a:ext cx="9554020"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discover new books, and embark on captivating</a:t>
            </a:r>
            <a:endParaRPr lang="es-ES" dirty="0"/>
          </a:p>
        </p:txBody>
      </p:sp>
      <p:sp>
        <p:nvSpPr>
          <p:cNvPr id="26" name="TextBox 25">
            <a:extLst>
              <a:ext uri="{FF2B5EF4-FFF2-40B4-BE49-F238E27FC236}">
                <a16:creationId xmlns:a16="http://schemas.microsoft.com/office/drawing/2014/main" id="{FE20A2C0-B6D5-C099-4B0D-1E193AEFDE86}"/>
              </a:ext>
            </a:extLst>
          </p:cNvPr>
          <p:cNvSpPr txBox="1"/>
          <p:nvPr/>
        </p:nvSpPr>
        <p:spPr>
          <a:xfrm>
            <a:off x="1005839" y="5457166"/>
            <a:ext cx="7421881" cy="523220"/>
          </a:xfrm>
          <a:prstGeom prst="rect">
            <a:avLst/>
          </a:prstGeom>
          <a:noFill/>
        </p:spPr>
        <p:txBody>
          <a:bodyPr wrap="square" rtlCol="0">
            <a:spAutoFit/>
          </a:bodyPr>
          <a:lstStyle/>
          <a:p>
            <a:r>
              <a:rPr lang="en-US" sz="2800" b="0" i="0" dirty="0">
                <a:solidFill>
                  <a:srgbClr val="E6EDF3"/>
                </a:solidFill>
                <a:effectLst>
                  <a:outerShdw blurRad="50800" dist="38100" algn="l" rotWithShape="0">
                    <a:prstClr val="black">
                      <a:alpha val="40000"/>
                    </a:prstClr>
                  </a:outerShdw>
                </a:effectLst>
                <a:latin typeface="Segoe Print" panose="02000600000000000000" pitchFamily="2" charset="0"/>
              </a:rPr>
              <a:t>literary journeys</a:t>
            </a:r>
            <a:r>
              <a:rPr lang="en-US" sz="1200" b="0" i="0" dirty="0">
                <a:solidFill>
                  <a:srgbClr val="E6EDF3"/>
                </a:solidFill>
                <a:effectLst>
                  <a:outerShdw blurRad="50800" dist="38100" algn="l" rotWithShape="0">
                    <a:prstClr val="black">
                      <a:alpha val="40000"/>
                    </a:prstClr>
                  </a:outerShdw>
                </a:effectLst>
                <a:latin typeface="Segoe Print" panose="02000600000000000000" pitchFamily="2" charset="0"/>
              </a:rPr>
              <a:t>!</a:t>
            </a:r>
            <a:endParaRPr lang="es-ES" dirty="0"/>
          </a:p>
        </p:txBody>
      </p:sp>
    </p:spTree>
    <p:extLst>
      <p:ext uri="{BB962C8B-B14F-4D97-AF65-F5344CB8AC3E}">
        <p14:creationId xmlns:p14="http://schemas.microsoft.com/office/powerpoint/2010/main" val="316386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1801"/>
                            </p:stCondLst>
                            <p:childTnLst>
                              <p:par>
                                <p:cTn id="8" presetID="1" presetClass="entr" presetSubtype="0" fill="hold" grpId="0" nodeType="after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2" presetClass="entr" presetSubtype="8" fill="hold" nodeType="withEffect">
                                  <p:stCondLst>
                                    <p:cond delay="500"/>
                                  </p:stCondLst>
                                  <p:childTnLst>
                                    <p:set>
                                      <p:cBhvr>
                                        <p:cTn id="11" dur="1" fill="hold">
                                          <p:stCondLst>
                                            <p:cond delay="0"/>
                                          </p:stCondLst>
                                        </p:cTn>
                                        <p:tgtEl>
                                          <p:spTgt spid="20">
                                            <p:txEl>
                                              <p:pRg st="0" end="0"/>
                                            </p:txEl>
                                          </p:spTgt>
                                        </p:tgtEl>
                                        <p:attrNameLst>
                                          <p:attrName>style.visibility</p:attrName>
                                        </p:attrNameLst>
                                      </p:cBhvr>
                                      <p:to>
                                        <p:strVal val="visible"/>
                                      </p:to>
                                    </p:set>
                                    <p:anim calcmode="lin" valueType="num">
                                      <p:cBhvr additive="base">
                                        <p:cTn id="1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801"/>
                            </p:stCondLst>
                            <p:childTnLst>
                              <p:par>
                                <p:cTn id="15" presetID="2" presetClass="entr" presetSubtype="8" fill="hold" grpId="0" nodeType="afterEffect">
                                  <p:stCondLst>
                                    <p:cond delay="5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3801"/>
                            </p:stCondLst>
                            <p:childTnLst>
                              <p:par>
                                <p:cTn id="20" presetID="2" presetClass="entr" presetSubtype="8" fill="hold" grpId="0" nodeType="after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4801"/>
                            </p:stCondLst>
                            <p:childTnLst>
                              <p:par>
                                <p:cTn id="25" presetID="2" presetClass="entr" presetSubtype="8" fill="hold" grpId="0" nodeType="after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par>
                          <p:cTn id="29" fill="hold">
                            <p:stCondLst>
                              <p:cond delay="5801"/>
                            </p:stCondLst>
                            <p:childTnLst>
                              <p:par>
                                <p:cTn id="30" presetID="2" presetClass="entr" presetSubtype="8" fill="hold" grpId="0" nodeType="afterEffect">
                                  <p:stCondLst>
                                    <p:cond delay="5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6801"/>
                            </p:stCondLst>
                            <p:childTnLst>
                              <p:par>
                                <p:cTn id="35" presetID="2" presetClass="entr" presetSubtype="8" fill="hold" grpId="0" nodeType="afterEffect">
                                  <p:stCondLst>
                                    <p:cond delay="5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7801"/>
                            </p:stCondLst>
                            <p:childTnLst>
                              <p:par>
                                <p:cTn id="40" presetID="2" presetClass="entr" presetSubtype="8" fill="hold" grpId="0" nodeType="afterEffect">
                                  <p:stCondLst>
                                    <p:cond delay="50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1" grpId="0"/>
      <p:bldP spid="22" grpId="0"/>
      <p:bldP spid="23" grpId="0"/>
      <p:bldP spid="24" grpId="0"/>
      <p:bldP spid="25" grpId="0"/>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300</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Margarita Montenegro</dc:creator>
  <cp:lastModifiedBy>Margarita Montenegro</cp:lastModifiedBy>
  <cp:revision>4</cp:revision>
  <dcterms:created xsi:type="dcterms:W3CDTF">2023-07-21T13:26:02Z</dcterms:created>
  <dcterms:modified xsi:type="dcterms:W3CDTF">2023-07-21T21:37:04Z</dcterms:modified>
</cp:coreProperties>
</file>